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601200" cy="73152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45099510" name="小戴" initials="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45099510" dt="2025-10-23T10:49:46.925" idx="1">
    <p:pos x="3324" y="1590"/>
    <p:text>talent triangle?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hyperlink" Target="https://www.studocu.com/hk?utm_campaign=shared-document&amp;utm_source=studocu-document&amp;utm_medium=social_sharing&amp;utm_content=lecture-8-project-communications-management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studocu.com/hk?utm_campaign=shared-document&amp;utm_source=studocu-document&amp;utm_medium=social_sharing&amp;utm_content=lecture-8-project-communications-manage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hyperlink" Target="https://www.studocu.com/hk?utm_campaign=shared-document&amp;utm_source=studocu-document&amp;utm_medium=social_sharing&amp;utm_content=lecture-8-project-communications-management" TargetMode="Externa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hyperlink" Target="https://www.studocu.com/hk?utm_campaign=shared-document&amp;utm_source=studocu-document&amp;utm_medium=social_sharing&amp;utm_content=lecture-8-project-communications-management" TargetMode="Externa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6" Type="http://schemas.openxmlformats.org/officeDocument/2006/relationships/hyperlink" Target="https://www.studocu.com/hk?utm_campaign=shared-document&amp;utm_source=studocu-document&amp;utm_medium=social_sharing&amp;utm_content=lecture-8-project-communications-management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atlassian.com/software/jira" TargetMode="Externa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" name="textbox 4"/>
          <p:cNvSpPr/>
          <p:nvPr/>
        </p:nvSpPr>
        <p:spPr>
          <a:xfrm>
            <a:off x="744844" y="1379722"/>
            <a:ext cx="6312534" cy="36429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 of</a:t>
            </a:r>
            <a:r>
              <a:rPr sz="22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Communications Management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51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Keys to Goo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3000"/>
              </a:lnSpc>
              <a:spcBef>
                <a:spcPts val="1520"/>
              </a:spcBef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 Main Processes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95935" algn="l" rtl="0" eaLnBrk="0">
              <a:lnSpc>
                <a:spcPct val="87000"/>
              </a:lnSpc>
              <a:spcBef>
                <a:spcPts val="570"/>
              </a:spcBef>
            </a:pP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Planning Communications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7520" algn="l" rtl="0" eaLnBrk="0">
              <a:lnSpc>
                <a:spcPct val="87000"/>
              </a:lnSpc>
              <a:spcBef>
                <a:spcPts val="1615"/>
              </a:spcBef>
            </a:pP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Managing</a:t>
            </a:r>
            <a:r>
              <a:rPr sz="1900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330" algn="l" rtl="0" eaLnBrk="0">
              <a:lnSpc>
                <a:spcPct val="87000"/>
              </a:lnSpc>
              <a:spcBef>
                <a:spcPts val="1615"/>
              </a:spcBef>
            </a:pP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Monitoring Communic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41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Suggests for Improv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ing Project 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Using Software to Assist in Project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" name="group 2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6" name="path 6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" name="path 8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0"/>
          <p:cNvSpPr/>
          <p:nvPr/>
        </p:nvSpPr>
        <p:spPr>
          <a:xfrm>
            <a:off x="404761" y="446468"/>
            <a:ext cx="1381125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4000"/>
              </a:lnSpc>
            </a:pP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Outline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9338556" y="7059505"/>
            <a:ext cx="990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 16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" name="rect 162"/>
          <p:cNvSpPr/>
          <p:nvPr/>
        </p:nvSpPr>
        <p:spPr>
          <a:xfrm>
            <a:off x="2250071" y="2766583"/>
            <a:ext cx="1738122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4" name="rect 164"/>
          <p:cNvSpPr/>
          <p:nvPr/>
        </p:nvSpPr>
        <p:spPr>
          <a:xfrm>
            <a:off x="6361823" y="5456443"/>
            <a:ext cx="1395221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" name="rect 166"/>
          <p:cNvSpPr/>
          <p:nvPr/>
        </p:nvSpPr>
        <p:spPr>
          <a:xfrm>
            <a:off x="4804295" y="2461783"/>
            <a:ext cx="3910584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" name="textbox 168"/>
          <p:cNvSpPr/>
          <p:nvPr/>
        </p:nvSpPr>
        <p:spPr>
          <a:xfrm>
            <a:off x="396531" y="172148"/>
            <a:ext cx="8815069" cy="5878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Distribute Informat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ion in an Effective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8415" algn="l" rtl="0" eaLnBrk="0">
              <a:lnSpc>
                <a:spcPct val="88000"/>
              </a:lnSpc>
              <a:spcBef>
                <a:spcPts val="1025"/>
              </a:spcBef>
              <a:tabLst>
                <a:tab pos="8724900" algn="l"/>
              </a:tabLst>
            </a:pPr>
            <a:r>
              <a:rPr sz="3600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Timely Manner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41960" indent="-33972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to include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detailed technical information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affects 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critical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</a:t>
            </a:r>
            <a:r>
              <a:rPr sz="22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features</a:t>
            </a:r>
            <a:r>
              <a:rPr sz="22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products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services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developed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79120" algn="l" rtl="0" eaLnBrk="0">
              <a:lnSpc>
                <a:spcPct val="87000"/>
              </a:lnSpc>
              <a:spcBef>
                <a:spcPts val="1500"/>
              </a:spcBef>
              <a:tabLst>
                <a:tab pos="7143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important to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 any changes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technical sp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ecifications that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76300" indent="-6985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might affect product performance. Such information should 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 be buried, for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example, in an attachment (which will likely be over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looked).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50850" indent="-34861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Oral communications through meetings and info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rmal talks helps bring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information, either positive or negative, into 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 open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8045" indent="-288925" algn="l" rtl="0" eaLnBrk="0">
              <a:lnSpc>
                <a:spcPct val="93000"/>
              </a:lnSpc>
              <a:spcBef>
                <a:spcPts val="1465"/>
              </a:spcBef>
              <a:tabLst>
                <a:tab pos="7143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Because IT projects often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 a lot of</a:t>
            </a:r>
            <a:r>
              <a:rPr sz="1900" kern="0" spc="-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coo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rdination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it is a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idea to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 short, frequent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8680" indent="-289560" algn="l" rtl="0" eaLnBrk="0">
              <a:lnSpc>
                <a:spcPct val="93000"/>
              </a:lnSpc>
              <a:spcBef>
                <a:spcPts val="1460"/>
              </a:spcBef>
              <a:tabLst>
                <a:tab pos="7143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IT project managers require all project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personnel to attend a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“stand-up”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every week or every morning, depending on the project ne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869315" indent="-290195" algn="l" rtl="0" eaLnBrk="0">
              <a:lnSpc>
                <a:spcPct val="93000"/>
              </a:lnSpc>
              <a:spcBef>
                <a:spcPts val="5"/>
              </a:spcBef>
              <a:tabLst>
                <a:tab pos="7143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Recall that projects using the agile approach have dail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 Scrums to make sure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everyone is 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 the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same page.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70" name="picture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6007" y="5507101"/>
            <a:ext cx="135255" cy="211074"/>
          </a:xfrm>
          <a:prstGeom prst="rect">
            <a:avLst/>
          </a:prstGeom>
        </p:spPr>
      </p:pic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6007" y="4783201"/>
            <a:ext cx="135255" cy="211073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76006" y="4059313"/>
            <a:ext cx="135254" cy="211073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6006" y="2207641"/>
            <a:ext cx="135255" cy="211073"/>
          </a:xfrm>
          <a:prstGeom prst="rect">
            <a:avLst/>
          </a:prstGeom>
        </p:spPr>
      </p:pic>
      <p:sp>
        <p:nvSpPr>
          <p:cNvPr id="178" name="rect 178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" name="textbox 180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11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 18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" name="textbox 184"/>
          <p:cNvSpPr/>
          <p:nvPr/>
        </p:nvSpPr>
        <p:spPr>
          <a:xfrm>
            <a:off x="562281" y="1379722"/>
            <a:ext cx="8306434" cy="41217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kern="0" spc="-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put</a:t>
            </a:r>
            <a:r>
              <a:rPr sz="22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2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2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context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especially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2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bad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news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2585" indent="-349885" algn="l" rtl="0" eaLnBrk="0">
              <a:lnSpc>
                <a:spcPct val="93000"/>
              </a:lnSpc>
              <a:spcBef>
                <a:spcPts val="149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2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there is a problem, know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it will affect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whole project and the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90195" algn="l" rtl="0" eaLnBrk="0">
              <a:lnSpc>
                <a:spcPct val="93000"/>
              </a:lnSpc>
              <a:spcBef>
                <a:spcPts val="176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Bad news might seem like a major setback, but you can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recomm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end</a:t>
            </a:r>
            <a:r>
              <a:rPr sz="19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steps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take to mitiga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 a problem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9585" algn="l" rtl="0" eaLnBrk="0">
              <a:lnSpc>
                <a:spcPct val="88000"/>
              </a:lnSpc>
              <a:spcBef>
                <a:spcPts val="57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ponsors and other senior managers want to know that</a:t>
            </a:r>
            <a:r>
              <a:rPr sz="19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have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2955" indent="2540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evaluated the impact of the situation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considered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alternatives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made a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recommendation based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on</a:t>
            </a:r>
            <a:r>
              <a:rPr sz="1900" i="1" kern="0" spc="-1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your expertise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2425" indent="-340360" algn="l" rtl="0" eaLnBrk="0">
              <a:lnSpc>
                <a:spcPct val="95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should know how a major problem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might affect the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bottom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line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</a:t>
            </a:r>
            <a:r>
              <a:rPr sz="22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22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r>
              <a:rPr sz="2200" kern="0" spc="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handle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challenge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3495421"/>
            <a:ext cx="135255" cy="211073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2733433"/>
            <a:ext cx="135255" cy="211073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417562" y="446468"/>
            <a:ext cx="809815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 the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Stage for Communicating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Bad News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192" name="path 19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" name="path 19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textbox 196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12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 19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" name="picture 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95400" y="2196082"/>
            <a:ext cx="6978395" cy="4928617"/>
          </a:xfrm>
          <a:prstGeom prst="rect">
            <a:avLst/>
          </a:prstGeom>
        </p:spPr>
      </p:pic>
      <p:sp>
        <p:nvSpPr>
          <p:cNvPr id="202" name="textbox 202"/>
          <p:cNvSpPr/>
          <p:nvPr/>
        </p:nvSpPr>
        <p:spPr>
          <a:xfrm>
            <a:off x="396531" y="172148"/>
            <a:ext cx="8738869" cy="18548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Number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0955" algn="l" rtl="0" eaLnBrk="0">
              <a:lnSpc>
                <a:spcPct val="87000"/>
              </a:lnSpc>
              <a:spcBef>
                <a:spcPts val="103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Channels (1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9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94995" indent="-340360" algn="l" rtl="0" eaLnBrk="0">
              <a:lnSpc>
                <a:spcPct val="99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number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involved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increases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     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become</a:t>
            </a:r>
            <a:r>
              <a:rPr sz="22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2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complex</a:t>
            </a:r>
            <a:r>
              <a:rPr sz="22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because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2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22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channels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04" name="rect 204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" name="textbox 206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13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 20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rect 210"/>
          <p:cNvSpPr/>
          <p:nvPr/>
        </p:nvSpPr>
        <p:spPr>
          <a:xfrm>
            <a:off x="1834781" y="3642883"/>
            <a:ext cx="3496055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" name="rect 212"/>
          <p:cNvSpPr/>
          <p:nvPr/>
        </p:nvSpPr>
        <p:spPr>
          <a:xfrm>
            <a:off x="5330837" y="3642883"/>
            <a:ext cx="84579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" name="rect 214"/>
          <p:cNvSpPr/>
          <p:nvPr/>
        </p:nvSpPr>
        <p:spPr>
          <a:xfrm>
            <a:off x="5415419" y="3642883"/>
            <a:ext cx="2862072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textbox 216"/>
          <p:cNvSpPr/>
          <p:nvPr/>
        </p:nvSpPr>
        <p:spPr>
          <a:xfrm>
            <a:off x="396531" y="172148"/>
            <a:ext cx="8749030" cy="60305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Number</a:t>
            </a:r>
            <a:r>
              <a:rPr sz="3600" kern="0" spc="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0955" algn="l" rtl="0" eaLnBrk="0">
              <a:lnSpc>
                <a:spcPct val="87000"/>
              </a:lnSpc>
              <a:spcBef>
                <a:spcPts val="103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Channels (2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8320" indent="-349885" algn="l" rtl="0" eaLnBrk="0">
              <a:lnSpc>
                <a:spcPct val="93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 communicators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consider many factors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before deciding how to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distribute in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formation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48690" indent="-293370" algn="l" rtl="0" eaLnBrk="0">
              <a:lnSpc>
                <a:spcPct val="92000"/>
              </a:lnSpc>
              <a:spcBef>
                <a:spcPts val="151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 factors include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size of the group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type</a:t>
            </a:r>
            <a:r>
              <a:rPr sz="1900" i="1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appropriate communication medi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um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44880" indent="-289560" algn="l" rtl="0" eaLnBrk="0">
              <a:lnSpc>
                <a:spcPct val="92000"/>
              </a:lnSpc>
              <a:spcBef>
                <a:spcPts val="150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negative effects multiply many times when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sending a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accidental email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message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group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500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compared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group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442085" algn="l" rtl="0" eaLnBrk="0">
              <a:lnSpc>
                <a:spcPct val="87000"/>
              </a:lnSpc>
              <a:spcBef>
                <a:spcPts val="570"/>
              </a:spcBef>
            </a:pP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very cau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tious when you must e-mail a large group of</a:t>
            </a:r>
            <a:r>
              <a:rPr sz="19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people!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0700" indent="-34226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communication involves more than creating an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sending status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reports or holding periodic meeti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ngs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1865" indent="-296545" algn="l" rtl="0" eaLnBrk="0">
              <a:lnSpc>
                <a:spcPct val="93000"/>
              </a:lnSpc>
              <a:spcBef>
                <a:spcPts val="146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 project managers know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personal strengths and weakn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esses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this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area and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surround themselves with people who complemen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their skills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45515" indent="-290195" algn="l" rtl="0" eaLnBrk="0">
              <a:lnSpc>
                <a:spcPct val="93000"/>
              </a:lnSpc>
              <a:spcBef>
                <a:spcPts val="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Good practice to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 the responsibility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project communications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with the entire proje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ct team.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18" name="picture 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5659501"/>
            <a:ext cx="135255" cy="211074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19" y="4935613"/>
            <a:ext cx="135255" cy="211073"/>
          </a:xfrm>
          <a:prstGeom prst="rect">
            <a:avLst/>
          </a:prstGeom>
        </p:spPr>
      </p:pic>
      <p:pic>
        <p:nvPicPr>
          <p:cNvPr id="222" name="picture 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2931540"/>
            <a:ext cx="135255" cy="211073"/>
          </a:xfrm>
          <a:prstGeom prst="rect">
            <a:avLst/>
          </a:prstGeom>
        </p:spPr>
      </p:pic>
      <p:pic>
        <p:nvPicPr>
          <p:cNvPr id="224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207" y="2207653"/>
            <a:ext cx="135255" cy="211073"/>
          </a:xfrm>
          <a:prstGeom prst="rect">
            <a:avLst/>
          </a:prstGeom>
        </p:spPr>
      </p:pic>
      <p:sp>
        <p:nvSpPr>
          <p:cNvPr id="226" name="rect 226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" name="textbox 228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14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 23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" name="rect 232"/>
          <p:cNvSpPr/>
          <p:nvPr/>
        </p:nvSpPr>
        <p:spPr>
          <a:xfrm>
            <a:off x="3060839" y="2156983"/>
            <a:ext cx="3169920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" name="textbox 234"/>
          <p:cNvSpPr/>
          <p:nvPr/>
        </p:nvSpPr>
        <p:spPr>
          <a:xfrm>
            <a:off x="396531" y="172148"/>
            <a:ext cx="8773794" cy="6195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 Communications M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3495" algn="l" rtl="0" eaLnBrk="0">
              <a:lnSpc>
                <a:spcPct val="87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</a:t>
            </a:r>
            <a:r>
              <a:rPr sz="3600" u="sng" kern="0" spc="1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66420" indent="-349885" algn="l" rtl="0" eaLnBrk="0">
              <a:lnSpc>
                <a:spcPct val="93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Because communication is so important, every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project should include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management pla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2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C.M.P.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80440" indent="-287020" algn="l" rtl="0" eaLnBrk="0">
              <a:lnSpc>
                <a:spcPct val="93000"/>
              </a:lnSpc>
              <a:spcBef>
                <a:spcPts val="1465"/>
              </a:spcBef>
              <a:tabLst>
                <a:tab pos="8286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document that guides project communications, as part of</a:t>
            </a:r>
            <a:r>
              <a:rPr sz="19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over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management plan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70230" indent="-35369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2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.M.P.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varies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22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but some type 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written plan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 always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be prepared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3775" indent="-300355" algn="l" rtl="0" eaLnBrk="0">
              <a:lnSpc>
                <a:spcPct val="93000"/>
              </a:lnSpc>
              <a:spcBef>
                <a:spcPts val="1465"/>
              </a:spcBef>
              <a:tabLst>
                <a:tab pos="8286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small projects, it can be part of</a:t>
            </a:r>
            <a:r>
              <a:rPr sz="19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team c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harter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For large projects, it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 be a sep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arate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16535" algn="l" rtl="0" eaLnBrk="0">
              <a:lnSpc>
                <a:spcPct val="85000"/>
              </a:lnSpc>
              <a:spcBef>
                <a:spcPts val="1590"/>
              </a:spcBef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Content of </a:t>
            </a:r>
            <a:r>
              <a:rPr sz="22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C.M.P.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86435" algn="l" rtl="0" eaLnBrk="0">
              <a:lnSpc>
                <a:spcPct val="86000"/>
              </a:lnSpc>
              <a:spcBef>
                <a:spcPts val="1500"/>
              </a:spcBef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munications requirements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02055" indent="-515620" algn="l" rtl="0" eaLnBrk="0">
              <a:lnSpc>
                <a:spcPct val="92000"/>
              </a:lnSpc>
              <a:spcBef>
                <a:spcPts val="1350"/>
              </a:spcBef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ii.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be communicated, including format,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nt,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level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detail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686435" algn="l" rtl="0" eaLnBrk="0">
              <a:lnSpc>
                <a:spcPct val="86000"/>
              </a:lnSpc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Who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receive the information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who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 produce it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90306" y="3754501"/>
            <a:ext cx="135255" cy="211073"/>
          </a:xfrm>
          <a:prstGeom prst="rect">
            <a:avLst/>
          </a:prstGeom>
        </p:spPr>
      </p:pic>
      <p:pic>
        <p:nvPicPr>
          <p:cNvPr id="238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90307" y="2207640"/>
            <a:ext cx="135255" cy="211073"/>
          </a:xfrm>
          <a:prstGeom prst="rect">
            <a:avLst/>
          </a:prstGeom>
        </p:spPr>
      </p:pic>
      <p:pic>
        <p:nvPicPr>
          <p:cNvPr id="240" name="picture 24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242" name="rect 242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4" name="textbox 244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15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 24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" name="textbox 248"/>
          <p:cNvSpPr/>
          <p:nvPr/>
        </p:nvSpPr>
        <p:spPr>
          <a:xfrm>
            <a:off x="396531" y="172148"/>
            <a:ext cx="8739505" cy="6259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 Communications M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anagement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3495" algn="l" rtl="0" eaLnBrk="0">
              <a:lnSpc>
                <a:spcPct val="87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</a:t>
            </a:r>
            <a:r>
              <a:rPr sz="3600" u="sng" kern="0" spc="1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8335" algn="l" rtl="0" eaLnBrk="0">
              <a:lnSpc>
                <a:spcPct val="87000"/>
              </a:lnSpc>
              <a:spcBef>
                <a:spcPts val="1660"/>
              </a:spcBef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iv.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Suggested methods or technol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ogies for conveying the information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3255" algn="l" rtl="0" eaLnBrk="0">
              <a:lnSpc>
                <a:spcPct val="87000"/>
              </a:lnSpc>
              <a:spcBef>
                <a:spcPts val="1315"/>
              </a:spcBef>
            </a:pP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v.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Frequenc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3255" algn="l" rtl="0" eaLnBrk="0">
              <a:lnSpc>
                <a:spcPct val="87000"/>
              </a:lnSpc>
              <a:spcBef>
                <a:spcPts val="1315"/>
              </a:spcBef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vi.</a:t>
            </a:r>
            <a:r>
              <a:rPr sz="18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Escalation p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rocedures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resolving issues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3255" algn="l" rtl="0" eaLnBrk="0">
              <a:lnSpc>
                <a:spcPct val="87000"/>
              </a:lnSpc>
              <a:spcBef>
                <a:spcPts val="1315"/>
              </a:spcBef>
            </a:pP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vii.   </a:t>
            </a:r>
            <a:r>
              <a:rPr sz="19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vision procedures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updating the communications management plan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43255" algn="l" rtl="0" eaLnBrk="0">
              <a:lnSpc>
                <a:spcPct val="87000"/>
              </a:lnSpc>
              <a:spcBef>
                <a:spcPts val="1315"/>
              </a:spcBef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viii.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glossary of</a:t>
            </a:r>
            <a:r>
              <a:rPr sz="19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common terminolog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32765" indent="-354330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to know what kinds of</a:t>
            </a:r>
            <a:r>
              <a:rPr sz="22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will be distributed to whi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1865" indent="-296545" algn="l" rtl="0" eaLnBrk="0">
              <a:lnSpc>
                <a:spcPct val="97000"/>
              </a:lnSpc>
              <a:spcBef>
                <a:spcPts val="147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 communications analysis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helps avoid wasting ti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 and money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 creating or disseminating unnecessary information.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Having it reviewed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approved by stakeholders to ens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ure its correctness.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55320" algn="l" rtl="0" eaLnBrk="0">
              <a:lnSpc>
                <a:spcPct val="87000"/>
              </a:lnSpc>
              <a:spcBef>
                <a:spcPts val="149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Table</a:t>
            </a:r>
            <a:r>
              <a:rPr sz="19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10-1 provides a sample stak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eholder communications analysis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27050" indent="-348615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2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organization works on many projects, developing some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consi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stency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handling project communications helps it run 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moothly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50" name="picture 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8" y="5369941"/>
            <a:ext cx="135255" cy="211073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6" y="4341241"/>
            <a:ext cx="135255" cy="211073"/>
          </a:xfrm>
          <a:prstGeom prst="rect">
            <a:avLst/>
          </a:prstGeom>
        </p:spPr>
      </p:pic>
      <p:sp>
        <p:nvSpPr>
          <p:cNvPr id="254" name="rect 254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6" name="textbox 256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16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 25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60" name="table 260"/>
          <p:cNvGraphicFramePr>
            <a:graphicFrameLocks noGrp="1"/>
          </p:cNvGraphicFramePr>
          <p:nvPr/>
        </p:nvGraphicFramePr>
        <p:xfrm>
          <a:off x="417512" y="1426972"/>
          <a:ext cx="8732520" cy="4751070"/>
        </p:xfrm>
        <a:graphic>
          <a:graphicData uri="http://schemas.openxmlformats.org/drawingml/2006/table">
            <a:tbl>
              <a:tblPr/>
              <a:tblGrid>
                <a:gridCol w="1767205"/>
                <a:gridCol w="1677670"/>
                <a:gridCol w="1760220"/>
                <a:gridCol w="1760855"/>
                <a:gridCol w="1766570"/>
              </a:tblGrid>
              <a:tr h="5416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477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Stakehold</a:t>
                      </a: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ers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4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6680" algn="l" rtl="0" eaLnBrk="0">
                        <a:lnSpc>
                          <a:spcPts val="124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Document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6680" algn="l" rtl="0" eaLnBrk="0">
                        <a:lnSpc>
                          <a:spcPct val="80000"/>
                        </a:lnSpc>
                      </a:pPr>
                      <a:r>
                        <a:rPr sz="18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Name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4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6680" algn="l" rtl="0" eaLnBrk="0">
                        <a:lnSpc>
                          <a:spcPts val="124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Document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6680" algn="l" rtl="0" eaLnBrk="0">
                        <a:lnSpc>
                          <a:spcPct val="80000"/>
                        </a:lnSpc>
                      </a:pPr>
                      <a:r>
                        <a:rPr sz="18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0330" algn="l" rtl="0" eaLnBrk="0">
                        <a:lnSpc>
                          <a:spcPct val="68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Contact</a:t>
                      </a:r>
                      <a:r>
                        <a:rPr sz="1800" b="1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Person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7315" algn="l" rtl="0" eaLnBrk="0">
                        <a:lnSpc>
                          <a:spcPct val="67000"/>
                        </a:lnSpc>
                      </a:pPr>
                      <a:r>
                        <a:rPr sz="18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Due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algn="l" rtl="0" eaLnBrk="0">
                        <a:lnSpc>
                          <a:spcPct val="68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Customer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14935" algn="l" rtl="0" eaLnBrk="0">
                        <a:lnSpc>
                          <a:spcPct val="72000"/>
                        </a:lnSpc>
                        <a:spcBef>
                          <a:spcPts val="17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management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indent="1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Monthly status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report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Hard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copy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1600" algn="l" rtl="0" eaLnBrk="0">
                        <a:lnSpc>
                          <a:spcPct val="72000"/>
                        </a:lnSpc>
                        <a:spcBef>
                          <a:spcPts val="17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and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meeting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334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Tina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Erndt,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93345" algn="l" rtl="0" eaLnBrk="0">
                        <a:lnSpc>
                          <a:spcPct val="72000"/>
                        </a:lnSpc>
                        <a:spcBef>
                          <a:spcPts val="2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Tom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Silva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First of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4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Customer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14935" algn="l" rtl="0" eaLnBrk="0">
                        <a:lnSpc>
                          <a:spcPct val="72000"/>
                        </a:lnSpc>
                        <a:spcBef>
                          <a:spcPts val="18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business staff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indent="1905" algn="l" rtl="0" eaLnBrk="0">
                        <a:lnSpc>
                          <a:spcPct val="76000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Monthly status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report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Hard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copy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271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Julie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Grant,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99695" algn="l" rtl="0" eaLnBrk="0">
                        <a:lnSpc>
                          <a:spcPct val="72000"/>
                        </a:lnSpc>
                        <a:spcBef>
                          <a:spcPts val="17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Sergey Cristo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bal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First of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4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Customer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1600" algn="l" rtl="0" eaLnBrk="0">
                        <a:lnSpc>
                          <a:spcPct val="72000"/>
                        </a:lnSpc>
                        <a:spcBef>
                          <a:spcPts val="18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technical staff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indent="19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Monthly status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report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E-mail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1000"/>
                        </a:lnSpc>
                        <a:spcBef>
                          <a:spcPts val="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Li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Chau,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Nancy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Michaels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First of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5353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7475" algn="l" rtl="0" eaLnBrk="0">
                        <a:lnSpc>
                          <a:spcPct val="72000"/>
                        </a:lnSpc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Internal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15570" algn="l" rtl="0" eaLnBrk="0">
                        <a:lnSpc>
                          <a:spcPct val="72000"/>
                        </a:lnSpc>
                        <a:spcBef>
                          <a:spcPts val="17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management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9220" indent="190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Monthly status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report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Hard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copy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2235" algn="l" rtl="0" eaLnBrk="0">
                        <a:lnSpc>
                          <a:spcPct val="72000"/>
                        </a:lnSpc>
                        <a:spcBef>
                          <a:spcPts val="17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and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meeting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760" algn="l" rtl="0" eaLnBrk="0">
                        <a:lnSpc>
                          <a:spcPct val="72000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Bob Thomson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First of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8585" indent="8890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Internal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bus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iness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and technic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al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7950" algn="l" rtl="0" eaLnBrk="0">
                        <a:lnSpc>
                          <a:spcPct val="72000"/>
                        </a:lnSpc>
                        <a:spcBef>
                          <a:spcPts val="18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staff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9220" indent="19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Monthly status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report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12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Intranet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652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Angie</a:t>
                      </a:r>
                      <a:r>
                        <a:rPr sz="18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Liu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76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First of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month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033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Training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7950" algn="l" rtl="0" eaLnBrk="0">
                        <a:lnSpc>
                          <a:spcPct val="72000"/>
                        </a:lnSpc>
                        <a:spcBef>
                          <a:spcPts val="17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subcontractor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3980" algn="l" rtl="0" eaLnBrk="0">
                        <a:lnSpc>
                          <a:spcPct val="72000"/>
                        </a:lnSpc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Training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plan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760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Hard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copy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3345" algn="l" rtl="0" eaLnBrk="0">
                        <a:lnSpc>
                          <a:spcPct val="72000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Jonathan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Krau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760" algn="l" rtl="0" eaLnBrk="0">
                        <a:lnSpc>
                          <a:spcPct val="72000"/>
                        </a:lnSpc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November</a:t>
                      </a:r>
                      <a:r>
                        <a:rPr sz="1800" kern="0" spc="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731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Software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7950" algn="l" rtl="0" eaLnBrk="0">
                        <a:lnSpc>
                          <a:spcPct val="72000"/>
                        </a:lnSpc>
                        <a:spcBef>
                          <a:spcPts val="17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subcontractor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0033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Software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9855" indent="1905" algn="l" rtl="0" eaLnBrk="0">
                        <a:lnSpc>
                          <a:spcPct val="76000"/>
                        </a:lnSpc>
                        <a:spcBef>
                          <a:spcPts val="16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Implementation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plan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176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E-mail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11239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Najwa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Gate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3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  <a:p>
                      <a:pPr marL="93345" algn="l" rtl="0" eaLnBrk="0">
                        <a:lnSpc>
                          <a:spcPct val="7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June</a:t>
                      </a:r>
                      <a:r>
                        <a:rPr sz="18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</a:tbl>
          </a:graphicData>
        </a:graphic>
      </p:graphicFrame>
      <p:sp>
        <p:nvSpPr>
          <p:cNvPr id="262" name="textbox 262"/>
          <p:cNvSpPr/>
          <p:nvPr/>
        </p:nvSpPr>
        <p:spPr>
          <a:xfrm>
            <a:off x="548089" y="6224422"/>
            <a:ext cx="8227694" cy="841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Comments: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Put the title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 and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dates of documents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e-mail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headings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and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have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recipients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acknowledge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receipt.</a:t>
            </a:r>
            <a:endParaRPr sz="1800" dirty="0">
              <a:latin typeface="Calibri"/>
              <a:ea typeface="Calibri"/>
              <a:cs typeface="Calibri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378585" algn="l" rtl="0" eaLnBrk="0">
              <a:lnSpc>
                <a:spcPct val="85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Table</a:t>
            </a:r>
            <a:r>
              <a:rPr sz="1800" kern="0" spc="19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10-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1 Sample stakeholder </a:t>
            </a:r>
            <a:r>
              <a:rPr sz="1800" kern="0" spc="-1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  <a:hlinkClick r:id="rId1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communication</a:t>
            </a:r>
            <a:r>
              <a:rPr sz="1800" kern="0" spc="-10" dirty="0">
                <a:solidFill>
                  <a:srgbClr val="004978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s analysis</a:t>
            </a:r>
            <a:endParaRPr sz="18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264" name="textbox 264"/>
          <p:cNvSpPr/>
          <p:nvPr/>
        </p:nvSpPr>
        <p:spPr>
          <a:xfrm>
            <a:off x="396531" y="172148"/>
            <a:ext cx="6569075" cy="989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3495" indent="-1079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 Communications M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anagement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(3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66" name="rect 266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8" name="path 268"/>
          <p:cNvSpPr/>
          <p:nvPr/>
        </p:nvSpPr>
        <p:spPr>
          <a:xfrm>
            <a:off x="400432" y="1210055"/>
            <a:ext cx="8721850" cy="19050"/>
          </a:xfrm>
          <a:custGeom>
            <a:avLst/>
            <a:gdLst/>
            <a:ahLst/>
            <a:cxnLst/>
            <a:rect l="0" t="0" r="0" b="0"/>
            <a:pathLst>
              <a:path w="13735" h="30">
                <a:moveTo>
                  <a:pt x="0" y="15"/>
                </a:moveTo>
                <a:lnTo>
                  <a:pt x="13735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0" name="textbox 270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17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 27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4" name="rect 274"/>
          <p:cNvSpPr/>
          <p:nvPr/>
        </p:nvSpPr>
        <p:spPr>
          <a:xfrm>
            <a:off x="2103005" y="2959368"/>
            <a:ext cx="1465326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" name="textbox 276"/>
          <p:cNvSpPr/>
          <p:nvPr/>
        </p:nvSpPr>
        <p:spPr>
          <a:xfrm>
            <a:off x="562282" y="1379735"/>
            <a:ext cx="8321675" cy="45408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Managing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large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ofa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manager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’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2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job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33425" indent="-243840" algn="l" rtl="0" eaLnBrk="0">
              <a:lnSpc>
                <a:spcPct val="93000"/>
              </a:lnSpc>
              <a:spcBef>
                <a:spcPts val="169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Getting project information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the right</a:t>
            </a:r>
            <a:r>
              <a:rPr sz="1900" i="1" kern="0" spc="-2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the right time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a</a:t>
            </a:r>
            <a:r>
              <a:rPr sz="1900" i="1" kern="0" spc="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useful</a:t>
            </a:r>
            <a:r>
              <a:rPr sz="19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format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as important as developing the information in the first place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2585" indent="-34988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decide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who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receives particula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 information and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 the best way to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create and distribute the i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nformation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779145" indent="-289560" algn="l" rtl="0" eaLnBrk="0">
              <a:lnSpc>
                <a:spcPct val="92000"/>
              </a:lnSpc>
              <a:spcBef>
                <a:spcPts val="57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 communications analysi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serves as a good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starting point for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managing communications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7000"/>
              </a:lnSpc>
              <a:spcBef>
                <a:spcPts val="158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 import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ant considerations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750"/>
              </a:spcBef>
            </a:pP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      Using technology to enhance informat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ion creation and distribution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615"/>
              </a:spcBef>
            </a:pP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ii.     Selecting appropriate communicat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ion methods and media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0695" algn="l" rtl="0" eaLnBrk="0">
              <a:lnSpc>
                <a:spcPct val="87000"/>
              </a:lnSpc>
            </a:pP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</a:t>
            </a:r>
            <a:r>
              <a:rPr sz="1900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 reporting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78" name="picture 2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3495420"/>
            <a:ext cx="135255" cy="211073"/>
          </a:xfrm>
          <a:prstGeom prst="rect">
            <a:avLst/>
          </a:prstGeom>
        </p:spPr>
      </p:pic>
      <p:pic>
        <p:nvPicPr>
          <p:cNvPr id="280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1910473"/>
            <a:ext cx="135255" cy="211073"/>
          </a:xfrm>
          <a:prstGeom prst="rect">
            <a:avLst/>
          </a:prstGeom>
        </p:spPr>
      </p:pic>
      <p:sp>
        <p:nvSpPr>
          <p:cNvPr id="282" name="textbox 282"/>
          <p:cNvSpPr/>
          <p:nvPr/>
        </p:nvSpPr>
        <p:spPr>
          <a:xfrm>
            <a:off x="396531" y="446468"/>
            <a:ext cx="472884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 Commun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284" name="path 284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6" name="path 286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8" name="textbox 288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18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 29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" name="textbox 292"/>
          <p:cNvSpPr/>
          <p:nvPr/>
        </p:nvSpPr>
        <p:spPr>
          <a:xfrm>
            <a:off x="562281" y="1379735"/>
            <a:ext cx="8545194" cy="4822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65125" indent="-352425" algn="l" rtl="0" eaLnBrk="0">
              <a:lnSpc>
                <a:spcPct val="93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Technology can facilitate the process of</a:t>
            </a:r>
            <a:r>
              <a:rPr sz="22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creating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distributing            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when used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effectively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779780" indent="-290195" algn="l" rtl="0" eaLnBrk="0">
              <a:lnSpc>
                <a:spcPct val="92000"/>
              </a:lnSpc>
              <a:spcBef>
                <a:spcPts val="57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people and businesses rely on e-mail, instant m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essaging, websites,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telephones, cell phones, texting, and other technologie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to communicate.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300355" algn="l" rtl="0" eaLnBrk="0">
              <a:lnSpc>
                <a:spcPct val="93000"/>
              </a:lnSpc>
              <a:spcBef>
                <a:spcPts val="176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1900" i="1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system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create and organize project documents,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schedules, meeting minutes, and customer requests,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make them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algn="l" rtl="0" eaLnBrk="0">
              <a:lnSpc>
                <a:spcPct val="80000"/>
              </a:lnSpc>
              <a:spcBef>
                <a:spcPts val="575"/>
              </a:spcBef>
            </a:pP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available in an electronic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format.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4860" indent="-295275" algn="l" rtl="0" eaLnBrk="0">
              <a:lnSpc>
                <a:spcPct val="93000"/>
              </a:lnSpc>
              <a:spcBef>
                <a:spcPts val="176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Storing templates and samples of</a:t>
            </a:r>
            <a:r>
              <a:rPr sz="19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documents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electronically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distribution easier.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778510" indent="-288925" algn="l" rtl="0" eaLnBrk="0">
              <a:lnSpc>
                <a:spcPct val="92000"/>
              </a:lnSpc>
              <a:spcBef>
                <a:spcPts val="58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to have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backup procedures in place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case something g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oes wrong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normal communications technologies.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6235" indent="-343535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 method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media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two import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ant considerations in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technology selecti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94" name="picture 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196" y="4836541"/>
            <a:ext cx="135255" cy="211073"/>
          </a:xfrm>
          <a:prstGeom prst="rect">
            <a:avLst/>
          </a:prstGeom>
        </p:spPr>
      </p:pic>
      <p:pic>
        <p:nvPicPr>
          <p:cNvPr id="296" name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4074540"/>
            <a:ext cx="135255" cy="211073"/>
          </a:xfrm>
          <a:prstGeom prst="rect">
            <a:avLst/>
          </a:prstGeom>
        </p:spPr>
      </p:pic>
      <p:pic>
        <p:nvPicPr>
          <p:cNvPr id="298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207" y="3007753"/>
            <a:ext cx="135255" cy="211073"/>
          </a:xfrm>
          <a:prstGeom prst="rect">
            <a:avLst/>
          </a:prstGeom>
        </p:spPr>
      </p:pic>
      <p:pic>
        <p:nvPicPr>
          <p:cNvPr id="300" name="picture 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207" y="2245753"/>
            <a:ext cx="135255" cy="211073"/>
          </a:xfrm>
          <a:prstGeom prst="rect">
            <a:avLst/>
          </a:prstGeom>
        </p:spPr>
      </p:pic>
      <p:sp>
        <p:nvSpPr>
          <p:cNvPr id="302" name="textbox 302"/>
          <p:cNvSpPr/>
          <p:nvPr/>
        </p:nvSpPr>
        <p:spPr>
          <a:xfrm>
            <a:off x="391045" y="172148"/>
            <a:ext cx="7656830" cy="989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7145" indent="-508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Technology to En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hance Creation</a:t>
            </a:r>
            <a:r>
              <a:rPr sz="3600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Distribution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304" name="path 304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6" name="path 306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08" name="textbox 308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19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 31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2" name="rect 312"/>
          <p:cNvSpPr/>
          <p:nvPr/>
        </p:nvSpPr>
        <p:spPr>
          <a:xfrm>
            <a:off x="6806069" y="3460003"/>
            <a:ext cx="2316479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4" name="rect 314"/>
          <p:cNvSpPr/>
          <p:nvPr/>
        </p:nvSpPr>
        <p:spPr>
          <a:xfrm>
            <a:off x="1302143" y="3764803"/>
            <a:ext cx="2814066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6" name="rect 316"/>
          <p:cNvSpPr/>
          <p:nvPr/>
        </p:nvSpPr>
        <p:spPr>
          <a:xfrm>
            <a:off x="2099195" y="2431303"/>
            <a:ext cx="5366004" cy="281175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8" name="textbox 318"/>
          <p:cNvSpPr/>
          <p:nvPr/>
        </p:nvSpPr>
        <p:spPr>
          <a:xfrm>
            <a:off x="405218" y="172148"/>
            <a:ext cx="8730615" cy="6426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indent="1206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Select Appropr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iate Communication Methods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Media (1</a:t>
            </a:r>
            <a:r>
              <a:rPr sz="3600" kern="0" spc="1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31445" algn="l" rtl="0" eaLnBrk="0">
              <a:lnSpc>
                <a:spcPct val="85000"/>
              </a:lnSpc>
              <a:spcBef>
                <a:spcPts val="6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 comm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unication methods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00075" algn="l" rtl="0" eaLnBrk="0">
              <a:lnSpc>
                <a:spcPct val="87000"/>
              </a:lnSpc>
              <a:spcBef>
                <a:spcPts val="1500"/>
              </a:spcBef>
            </a:pPr>
            <a:r>
              <a:rPr sz="18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Interactive communication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two or more people inter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act to exchange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96620" indent="6985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via meetings, phone calls, or video confe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rencing. This method is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usually most effective way to ensure common understandin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95630" algn="l" rtl="0" eaLnBrk="0">
              <a:lnSpc>
                <a:spcPct val="86000"/>
              </a:lnSpc>
              <a:spcBef>
                <a:spcPts val="1495"/>
              </a:spcBef>
            </a:pPr>
            <a:r>
              <a:rPr sz="18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Push communication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information is sent or pushed to 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ecipients without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99160" algn="l" rtl="0" eaLnBrk="0">
              <a:lnSpc>
                <a:spcPct val="86000"/>
              </a:lnSpc>
              <a:spcBef>
                <a:spcPts val="440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request via reports, e-mails, faxes,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voice mails, and other means. This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00430" indent="-1905" algn="l" rtl="0" eaLnBrk="0">
              <a:lnSpc>
                <a:spcPct val="92000"/>
              </a:lnSpc>
              <a:spcBef>
                <a:spcPts val="450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method ensures that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information is distributed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</a:t>
            </a:r>
            <a:r>
              <a:rPr sz="19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does not ensure that it</a:t>
            </a:r>
            <a:r>
              <a:rPr sz="19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 received or understood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97535" algn="l" rtl="0" eaLnBrk="0">
              <a:lnSpc>
                <a:spcPct val="86000"/>
              </a:lnSpc>
              <a:spcBef>
                <a:spcPts val="1495"/>
              </a:spcBef>
            </a:pPr>
            <a:r>
              <a:rPr sz="18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Pull communication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information is 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 to recipients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their request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via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04875" indent="-6985" algn="l" rtl="0" eaLnBrk="0">
              <a:lnSpc>
                <a:spcPct val="92000"/>
              </a:lnSpc>
              <a:spcBef>
                <a:spcPts val="450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websites, bulletin boards, e-learning, knowledge re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positories like blogs, and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other means.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31445" algn="l" rtl="0" eaLnBrk="0">
              <a:lnSpc>
                <a:spcPct val="87000"/>
              </a:lnSpc>
              <a:spcBef>
                <a:spcPts val="158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Also, important to consider the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nication media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97890" indent="-289560" algn="l" rtl="0" eaLnBrk="0">
              <a:lnSpc>
                <a:spcPct val="99000"/>
              </a:lnSpc>
              <a:spcBef>
                <a:spcPts val="1145"/>
              </a:spcBef>
              <a:tabLst>
                <a:tab pos="74295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example, after you have decided to use </a:t>
            </a:r>
            <a:r>
              <a:rPr sz="1900" u="sng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interactive </a:t>
            </a:r>
            <a:r>
              <a:rPr sz="1900" u="sng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review an important topic with the project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sponsor, you still need to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4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04875" algn="l" rtl="0" eaLnBrk="0">
              <a:lnSpc>
                <a:spcPct val="80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 which medium to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use.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20" name="picture 3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6" y="5750940"/>
            <a:ext cx="135255" cy="21107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322" name="path 32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4" name="path 32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26" name="textbox 326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20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14"/>
          <p:cNvSpPr/>
          <p:nvPr/>
        </p:nvSpPr>
        <p:spPr>
          <a:xfrm>
            <a:off x="10795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rect 16"/>
          <p:cNvSpPr/>
          <p:nvPr/>
        </p:nvSpPr>
        <p:spPr>
          <a:xfrm>
            <a:off x="1715909" y="4056648"/>
            <a:ext cx="179374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" name="textbox 18"/>
          <p:cNvSpPr/>
          <p:nvPr/>
        </p:nvSpPr>
        <p:spPr>
          <a:xfrm>
            <a:off x="396531" y="171691"/>
            <a:ext cx="8738869" cy="6031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587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</a:t>
            </a:r>
            <a:r>
              <a:rPr sz="3600" u="sng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3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indent="-33972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Failure to communicate is often the greatest threat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the success 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r>
              <a:rPr sz="22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any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especially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04875" indent="-287655" algn="l" rtl="0" eaLnBrk="0">
              <a:lnSpc>
                <a:spcPct val="92000"/>
              </a:lnSpc>
              <a:spcBef>
                <a:spcPts val="575"/>
              </a:spcBef>
              <a:tabLst>
                <a:tab pos="7524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problems in other knowledge areas, such as an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unclear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scope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unrealistic schedules, indicate problems with co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mmunication.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06780" indent="-289560" algn="l" rtl="0" eaLnBrk="0">
              <a:lnSpc>
                <a:spcPct val="92000"/>
              </a:lnSpc>
              <a:spcBef>
                <a:spcPts val="580"/>
              </a:spcBef>
              <a:tabLst>
                <a:tab pos="7524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Crucial to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 good communication a priority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specially with top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 and other key stakeholders.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0220" indent="-34988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IT field is constantly c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hanging, and these changes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come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great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deal of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</a:t>
            </a:r>
            <a:r>
              <a:rPr sz="22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jargon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06780" indent="-289560" algn="l" rtl="0" eaLnBrk="0">
              <a:lnSpc>
                <a:spcPct val="97000"/>
              </a:lnSpc>
              <a:spcBef>
                <a:spcPts val="1770"/>
              </a:spcBef>
              <a:tabLst>
                <a:tab pos="7524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computer professionals communicate with people who aren’t as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knowledgeable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about computers, technical</a:t>
            </a:r>
            <a:r>
              <a:rPr sz="19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jargon can often complicate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matters and create 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onfusion.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21000"/>
              </a:lnSpc>
            </a:pPr>
            <a:endParaRPr sz="4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04875" indent="-287655" algn="l" rtl="0" eaLnBrk="0">
              <a:lnSpc>
                <a:spcPct val="92000"/>
              </a:lnSpc>
              <a:spcBef>
                <a:spcPts val="0"/>
              </a:spcBef>
              <a:tabLst>
                <a:tab pos="7524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</a:t>
            </a:r>
            <a:r>
              <a:rPr sz="19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gap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</a:t>
            </a:r>
            <a:r>
              <a:rPr sz="19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wledge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experience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causes some of</a:t>
            </a:r>
            <a:r>
              <a:rPr sz="19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 between IT professionals and their business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colleagues.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6" y="5659513"/>
            <a:ext cx="135254" cy="21107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6" y="4592713"/>
            <a:ext cx="135254" cy="21107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3007753"/>
            <a:ext cx="135255" cy="21107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2245753"/>
            <a:ext cx="135255" cy="211073"/>
          </a:xfrm>
          <a:prstGeom prst="rect">
            <a:avLst/>
          </a:prstGeom>
        </p:spPr>
      </p:pic>
      <p:sp>
        <p:nvSpPr>
          <p:cNvPr id="28" name="rect 28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" name="textbox 30"/>
          <p:cNvSpPr/>
          <p:nvPr/>
        </p:nvSpPr>
        <p:spPr>
          <a:xfrm>
            <a:off x="9340369" y="7059505"/>
            <a:ext cx="9715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 32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0" name="picture 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7269" y="2751583"/>
            <a:ext cx="7618476" cy="4497322"/>
          </a:xfrm>
          <a:prstGeom prst="rect">
            <a:avLst/>
          </a:prstGeom>
        </p:spPr>
      </p:pic>
      <p:sp>
        <p:nvSpPr>
          <p:cNvPr id="332" name="rect 332"/>
          <p:cNvSpPr/>
          <p:nvPr/>
        </p:nvSpPr>
        <p:spPr>
          <a:xfrm>
            <a:off x="7310513" y="1709689"/>
            <a:ext cx="606554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rect 334"/>
          <p:cNvSpPr/>
          <p:nvPr/>
        </p:nvSpPr>
        <p:spPr>
          <a:xfrm>
            <a:off x="2949587" y="1709689"/>
            <a:ext cx="1420368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6" name="rect 336"/>
          <p:cNvSpPr/>
          <p:nvPr/>
        </p:nvSpPr>
        <p:spPr>
          <a:xfrm>
            <a:off x="5122811" y="1709689"/>
            <a:ext cx="2187702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8" name="rect 338"/>
          <p:cNvSpPr/>
          <p:nvPr/>
        </p:nvSpPr>
        <p:spPr>
          <a:xfrm>
            <a:off x="4369955" y="1709689"/>
            <a:ext cx="684277" cy="309369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0" name="textbox 340"/>
          <p:cNvSpPr/>
          <p:nvPr/>
        </p:nvSpPr>
        <p:spPr>
          <a:xfrm>
            <a:off x="405218" y="172148"/>
            <a:ext cx="8729980" cy="25406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4765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Select Appropr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iate Communication Methods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7000"/>
              </a:lnSpc>
              <a:spcBef>
                <a:spcPts val="560"/>
              </a:spcBef>
              <a:tabLst>
                <a:tab pos="871601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Media (2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1965" indent="-350520" algn="l" rtl="0" eaLnBrk="0">
              <a:lnSpc>
                <a:spcPct val="93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assess the needs of</a:t>
            </a:r>
            <a:r>
              <a:rPr sz="22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organization, the project,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individuals in determining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medium to us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and 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06780" indent="-298450" algn="l" rtl="0" eaLnBrk="0">
              <a:lnSpc>
                <a:spcPct val="92000"/>
              </a:lnSpc>
              <a:tabLst>
                <a:tab pos="74295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Table</a:t>
            </a:r>
            <a:r>
              <a:rPr sz="19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10-2 of</a:t>
            </a:r>
            <a:r>
              <a:rPr sz="19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textbook provides guidelines about ho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 well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types of media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suited to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communication needs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42" name="picture 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105" y="2169540"/>
            <a:ext cx="135255" cy="211073"/>
          </a:xfrm>
          <a:prstGeom prst="rect">
            <a:avLst/>
          </a:prstGeom>
        </p:spPr>
      </p:pic>
      <p:sp>
        <p:nvSpPr>
          <p:cNvPr id="344" name="path 344"/>
          <p:cNvSpPr/>
          <p:nvPr/>
        </p:nvSpPr>
        <p:spPr>
          <a:xfrm>
            <a:off x="5064217" y="1709689"/>
            <a:ext cx="68579" cy="309369"/>
          </a:xfrm>
          <a:custGeom>
            <a:avLst/>
            <a:gdLst/>
            <a:ahLst/>
            <a:cxnLst/>
            <a:rect l="0" t="0" r="0" b="0"/>
            <a:pathLst>
              <a:path w="107" h="487">
                <a:moveTo>
                  <a:pt x="0" y="487"/>
                </a:moveTo>
                <a:lnTo>
                  <a:pt x="107" y="487"/>
                </a:lnTo>
                <a:lnTo>
                  <a:pt x="107" y="0"/>
                </a:lnTo>
                <a:lnTo>
                  <a:pt x="0" y="0"/>
                </a:lnTo>
                <a:lnTo>
                  <a:pt x="0" y="487"/>
                </a:lnTo>
                <a:close/>
              </a:path>
            </a:pathLst>
          </a:cu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6" name="rect 346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8" name="textbox 348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21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ct 35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2" name="rect 352"/>
          <p:cNvSpPr/>
          <p:nvPr/>
        </p:nvSpPr>
        <p:spPr>
          <a:xfrm>
            <a:off x="3973715" y="6058422"/>
            <a:ext cx="3445764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4" name="textbox 354"/>
          <p:cNvSpPr/>
          <p:nvPr/>
        </p:nvSpPr>
        <p:spPr>
          <a:xfrm>
            <a:off x="562269" y="1379723"/>
            <a:ext cx="8554719" cy="52730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63220" indent="-350520" algn="l" rtl="0" eaLnBrk="0">
              <a:lnSpc>
                <a:spcPct val="93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 reporting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keeps stakeholders informed ab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out how resources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used to achieve project ob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jectives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50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also motivates workers to have so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 progress to report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41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Two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types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304800" algn="l" rtl="0" eaLnBrk="0">
              <a:lnSpc>
                <a:spcPct val="93000"/>
              </a:lnSpc>
              <a:spcBef>
                <a:spcPts val="1390"/>
              </a:spcBef>
            </a:pPr>
            <a:r>
              <a:rPr sz="18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 reports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describe what the project team has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acco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mplished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during a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certain time period.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0415" indent="-303530" algn="l" rtl="0" eaLnBrk="0">
              <a:lnSpc>
                <a:spcPct val="93000"/>
              </a:lnSpc>
              <a:spcBef>
                <a:spcPts val="1460"/>
              </a:spcBef>
            </a:pPr>
            <a:r>
              <a:rPr sz="18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Status reports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describe where th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project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stands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a specific point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time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terms of</a:t>
            </a:r>
            <a:r>
              <a:rPr sz="19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 scope, time, and cost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goals.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1315" indent="-34861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Forecasts</a:t>
            </a:r>
            <a:r>
              <a:rPr sz="2200" kern="0" spc="1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predict</a:t>
            </a:r>
            <a:r>
              <a:rPr sz="2200" kern="0" spc="-3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future</a:t>
            </a:r>
            <a:r>
              <a:rPr sz="22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status</a:t>
            </a:r>
            <a:r>
              <a:rPr sz="22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</a:t>
            </a:r>
            <a:r>
              <a:rPr sz="22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based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past   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an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 trends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6545" algn="l" rtl="0" eaLnBrk="0">
              <a:lnSpc>
                <a:spcPct val="92000"/>
              </a:lnSpc>
              <a:spcBef>
                <a:spcPts val="1510"/>
              </a:spcBef>
              <a:tabLst>
                <a:tab pos="624840" algn="l"/>
              </a:tabLst>
            </a:pPr>
            <a:r>
              <a:rPr sz="19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b="1" i="1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b="1" i="1" u="sng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Key questions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long will it take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much money will be needed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complete the project based on how things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are going?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771525" indent="-281940" algn="l" rtl="0" eaLnBrk="0">
              <a:lnSpc>
                <a:spcPct val="93000"/>
              </a:lnSpc>
              <a:spcBef>
                <a:spcPts val="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can use earned value management (EVM), introduced in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Pro.</a:t>
            </a:r>
            <a:r>
              <a:rPr sz="1900" i="1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Cost</a:t>
            </a:r>
            <a:r>
              <a:rPr sz="1900" i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Mgmt.,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answer these questions.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56" name="picture 3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195" y="6109080"/>
            <a:ext cx="135255" cy="211074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5385180"/>
            <a:ext cx="135255" cy="211073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195" y="2207641"/>
            <a:ext cx="135255" cy="211073"/>
          </a:xfrm>
          <a:prstGeom prst="rect">
            <a:avLst/>
          </a:prstGeom>
        </p:spPr>
      </p:pic>
      <p:sp>
        <p:nvSpPr>
          <p:cNvPr id="362" name="textbox 362"/>
          <p:cNvSpPr/>
          <p:nvPr/>
        </p:nvSpPr>
        <p:spPr>
          <a:xfrm>
            <a:off x="396531" y="446468"/>
            <a:ext cx="5198109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364" name="path 364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6" name="path 366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68" name="textbox 368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22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 37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2" name="rect 372"/>
          <p:cNvSpPr/>
          <p:nvPr/>
        </p:nvSpPr>
        <p:spPr>
          <a:xfrm>
            <a:off x="4889639" y="5153929"/>
            <a:ext cx="156133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4" name="rect 374"/>
          <p:cNvSpPr/>
          <p:nvPr/>
        </p:nvSpPr>
        <p:spPr>
          <a:xfrm>
            <a:off x="5778131" y="3568968"/>
            <a:ext cx="152323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" name="textbox 376"/>
          <p:cNvSpPr/>
          <p:nvPr/>
        </p:nvSpPr>
        <p:spPr>
          <a:xfrm>
            <a:off x="562281" y="1379735"/>
            <a:ext cx="8647430" cy="4426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4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2425" indent="-339725" algn="l" rtl="0" eaLnBrk="0">
              <a:lnSpc>
                <a:spcPct val="94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Status review meetings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periodic meetings held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at different levels (e.g.,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level, program level, organization level) to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0060" algn="l" rtl="0" eaLnBrk="0">
              <a:lnSpc>
                <a:spcPct val="88000"/>
              </a:lnSpc>
              <a:spcBef>
                <a:spcPts val="575"/>
              </a:spcBef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highlight information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provided in important project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algn="l" rtl="0" eaLnBrk="0">
              <a:lnSpc>
                <a:spcPct val="86000"/>
              </a:lnSpc>
              <a:spcBef>
                <a:spcPts val="1615"/>
              </a:spcBef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ii.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empower people to be</a:t>
            </a:r>
            <a:r>
              <a:rPr sz="1900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accounta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ble</a:t>
            </a:r>
            <a:r>
              <a:rPr sz="1900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their work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060" algn="l" rtl="0" eaLnBrk="0">
              <a:lnSpc>
                <a:spcPct val="88000"/>
              </a:lnSpc>
              <a:spcBef>
                <a:spcPts val="1615"/>
              </a:spcBef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 face-to-face discussio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</a:t>
            </a:r>
            <a:r>
              <a:rPr sz="1900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about important project</a:t>
            </a:r>
            <a:r>
              <a:rPr sz="19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issues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060" indent="-340360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Status review meetings sometimes become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battlegrounds where conflicts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between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parties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come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head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4225" indent="-294640" algn="l" rtl="0" eaLnBrk="0">
              <a:lnSpc>
                <a:spcPct val="93000"/>
              </a:lnSpc>
              <a:spcBef>
                <a:spcPts val="176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or senior managers should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 ground rules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control the</a:t>
            </a:r>
            <a:r>
              <a:rPr sz="19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amount of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conflict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should work to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resolve an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</a:t>
            </a:r>
            <a:r>
              <a:rPr sz="1900" i="1" kern="0" spc="-2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potential</a:t>
            </a:r>
            <a:r>
              <a:rPr sz="1900" i="1" kern="0" spc="-2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2425" indent="-339725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that project stakeholders work together to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address performance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78" name="picture 3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193" y="4440313"/>
            <a:ext cx="135255" cy="211073"/>
          </a:xfrm>
          <a:prstGeom prst="rect">
            <a:avLst/>
          </a:prstGeom>
        </p:spPr>
      </p:pic>
      <p:sp>
        <p:nvSpPr>
          <p:cNvPr id="380" name="textbox 380"/>
          <p:cNvSpPr/>
          <p:nvPr/>
        </p:nvSpPr>
        <p:spPr>
          <a:xfrm>
            <a:off x="396531" y="446468"/>
            <a:ext cx="5198109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382" name="path 38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4" name="path 38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86" name="textbox 386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23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 38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0" name="textbox 390"/>
          <p:cNvSpPr/>
          <p:nvPr/>
        </p:nvSpPr>
        <p:spPr>
          <a:xfrm>
            <a:off x="562281" y="1379722"/>
            <a:ext cx="8522334" cy="4935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2425" indent="-339725" algn="l" rtl="0" eaLnBrk="0">
              <a:lnSpc>
                <a:spcPct val="94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1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    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ensure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optimal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flow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100" kern="0" spc="-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throughout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300" kern="0" spc="0" baseline="-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entire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l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ife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cycle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5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Expert</a:t>
            </a:r>
            <a:r>
              <a:rPr sz="22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judgment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</a:t>
            </a:r>
            <a:r>
              <a:rPr sz="2200" i="1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representation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2585" indent="-1270" algn="l" rtl="0" eaLnBrk="0">
              <a:lnSpc>
                <a:spcPct val="88000"/>
              </a:lnSpc>
              <a:spcBef>
                <a:spcPts val="56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interpersonal and team skills, and meetings are used to </a:t>
            </a:r>
            <a:r>
              <a:rPr sz="22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</a:t>
            </a:r>
            <a:r>
              <a:rPr sz="22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sess how well</a:t>
            </a:r>
            <a:r>
              <a:rPr sz="22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2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ar</a:t>
            </a:r>
            <a:r>
              <a:rPr sz="2200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working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indent="-297180" algn="l" rtl="0" eaLnBrk="0">
              <a:lnSpc>
                <a:spcPct val="92000"/>
              </a:lnSpc>
              <a:spcBef>
                <a:spcPts val="151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19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 exist, action needs to be taken, often requiring chang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 to the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earlier pro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cesses of</a:t>
            </a:r>
            <a:r>
              <a:rPr sz="19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planning and managing project communications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7000"/>
              </a:lnSpc>
              <a:spcBef>
                <a:spcPts val="1585"/>
              </a:spcBef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Main outpu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6605" indent="-287020" algn="l" rtl="0" eaLnBrk="0">
              <a:lnSpc>
                <a:spcPct val="92000"/>
              </a:lnSpc>
              <a:spcBef>
                <a:spcPts val="146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 performance information, change requests, PM plan updates,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documents updates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3695" indent="-341630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 beneficial to have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facilitator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 outside th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project team 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assess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well communications are working and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solve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52425" algn="l" rtl="0" eaLnBrk="0">
              <a:lnSpc>
                <a:spcPct val="87000"/>
              </a:lnSpc>
              <a:spcBef>
                <a:spcPts val="63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92" name="picture 3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4577474"/>
            <a:ext cx="135255" cy="211073"/>
          </a:xfrm>
          <a:prstGeom prst="rect">
            <a:avLst/>
          </a:prstGeom>
        </p:spPr>
      </p:pic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3365893"/>
            <a:ext cx="135255" cy="211073"/>
          </a:xfrm>
          <a:prstGeom prst="rect">
            <a:avLst/>
          </a:prstGeom>
        </p:spPr>
      </p:pic>
      <p:pic>
        <p:nvPicPr>
          <p:cNvPr id="396" name="picture 3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0762" y="1424153"/>
            <a:ext cx="1245415" cy="25421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398" name="path 398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0" name="path 400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2" name="textbox 402"/>
          <p:cNvSpPr/>
          <p:nvPr/>
        </p:nvSpPr>
        <p:spPr>
          <a:xfrm>
            <a:off x="396531" y="446468"/>
            <a:ext cx="4754245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4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Monitor Commun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24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 40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" name="textbox 408"/>
          <p:cNvSpPr/>
          <p:nvPr/>
        </p:nvSpPr>
        <p:spPr>
          <a:xfrm>
            <a:off x="600381" y="1379735"/>
            <a:ext cx="8410575" cy="2468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 for improving pro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 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6000"/>
              </a:lnSpc>
              <a:spcBef>
                <a:spcPts val="1725"/>
              </a:spcBef>
            </a:pP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     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better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640"/>
              </a:spcBef>
            </a:pP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</a:t>
            </a:r>
            <a:r>
              <a:rPr sz="19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   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Run</a:t>
            </a:r>
            <a:r>
              <a:rPr sz="19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</a:t>
            </a:r>
            <a:r>
              <a:rPr sz="1900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89965" indent="-509270" algn="l" rtl="0" eaLnBrk="0">
              <a:lnSpc>
                <a:spcPct val="92000"/>
              </a:lnSpc>
              <a:spcBef>
                <a:spcPts val="1630"/>
              </a:spcBef>
            </a:pP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e-mail, instant messaging, texting, Kanb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boards, and collaborative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 effectively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9000"/>
              </a:lnSpc>
            </a:pPr>
            <a:endParaRPr sz="4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0695" algn="l" rtl="0" eaLnBrk="0">
              <a:lnSpc>
                <a:spcPct val="88000"/>
              </a:lnSpc>
            </a:pP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iv.    Use templates for proj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ect communications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10" name="textbox 410"/>
          <p:cNvSpPr/>
          <p:nvPr/>
        </p:nvSpPr>
        <p:spPr>
          <a:xfrm>
            <a:off x="405218" y="171691"/>
            <a:ext cx="6319520" cy="990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indent="12065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Suggestions for Improving Project</a:t>
            </a:r>
            <a:r>
              <a:rPr sz="3600" kern="0" spc="7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412" name="path 41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14" name="path 41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16" name="textbox 416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25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 41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0" name="textbox 420"/>
          <p:cNvSpPr/>
          <p:nvPr/>
        </p:nvSpPr>
        <p:spPr>
          <a:xfrm>
            <a:off x="600381" y="1379709"/>
            <a:ext cx="8381365" cy="48533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Both technical and communication skills ca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be developed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6000"/>
              </a:lnSpc>
              <a:spcBef>
                <a:spcPts val="145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IT professionals enter the field because of</a:t>
            </a:r>
            <a:r>
              <a:rPr sz="19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technical skills.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algn="l" rtl="0" eaLnBrk="0">
              <a:lnSpc>
                <a:spcPct val="92000"/>
              </a:lnSpc>
              <a:spcBef>
                <a:spcPts val="450"/>
              </a:spcBef>
            </a:pP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 skills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however, are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key to adva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ncing in their careers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especially if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 want to become good project managers.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8510" indent="-288925" algn="l" rtl="0" eaLnBrk="0">
              <a:lnSpc>
                <a:spcPct val="92000"/>
              </a:lnSpc>
              <a:spcBef>
                <a:spcPts val="150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minimum investment in communication and presentation training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can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 a large payback to individuals, their pro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jects, and organizations.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855" indent="-35115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can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improved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2200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proper</a:t>
            </a:r>
            <a:r>
              <a:rPr sz="2200" i="1" kern="0" spc="-2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planning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support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    </a:t>
            </a:r>
            <a:r>
              <a:rPr sz="22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leadership</a:t>
            </a:r>
            <a:r>
              <a:rPr sz="2200" i="1" kern="0" spc="-3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 top management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50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Top management must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 high expectation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lead by example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780" indent="-290195" algn="l" rtl="0" eaLnBrk="0">
              <a:lnSpc>
                <a:spcPct val="92000"/>
              </a:lnSpc>
              <a:spcBef>
                <a:spcPts val="133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organizations send all IT professio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nals to training that develops both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 and communication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skills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4965" indent="-342265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Global organizations also need to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invest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impr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oving communications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2200" kern="0" spc="-3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from</a:t>
            </a:r>
            <a:r>
              <a:rPr sz="22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22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countries</a:t>
            </a:r>
            <a:r>
              <a:rPr sz="22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cultures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22" name="picture 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90307" y="4867020"/>
            <a:ext cx="135254" cy="211073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90307" y="4447920"/>
            <a:ext cx="135255" cy="211073"/>
          </a:xfrm>
          <a:prstGeom prst="rect">
            <a:avLst/>
          </a:prstGeom>
        </p:spPr>
      </p:pic>
      <p:pic>
        <p:nvPicPr>
          <p:cNvPr id="426" name="picture 4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90307" y="2901060"/>
            <a:ext cx="135255" cy="211073"/>
          </a:xfrm>
          <a:prstGeom prst="rect">
            <a:avLst/>
          </a:prstGeom>
        </p:spPr>
      </p:pic>
      <p:pic>
        <p:nvPicPr>
          <p:cNvPr id="428" name="picture 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90307" y="1872348"/>
            <a:ext cx="135255" cy="211073"/>
          </a:xfrm>
          <a:prstGeom prst="rect">
            <a:avLst/>
          </a:prstGeom>
        </p:spPr>
      </p:pic>
      <p:sp>
        <p:nvSpPr>
          <p:cNvPr id="430" name="textbox 430"/>
          <p:cNvSpPr/>
          <p:nvPr/>
        </p:nvSpPr>
        <p:spPr>
          <a:xfrm>
            <a:off x="396531" y="446468"/>
            <a:ext cx="7016115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 Better Communication</a:t>
            </a:r>
            <a:r>
              <a:rPr sz="3600" kern="0" spc="2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432" name="path 43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4" name="path 43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36" name="textbox 436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26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 43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0" name="rect 440"/>
          <p:cNvSpPr/>
          <p:nvPr/>
        </p:nvSpPr>
        <p:spPr>
          <a:xfrm>
            <a:off x="1302143" y="2195083"/>
            <a:ext cx="2253996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" name="rect 442"/>
          <p:cNvSpPr/>
          <p:nvPr/>
        </p:nvSpPr>
        <p:spPr>
          <a:xfrm>
            <a:off x="4515497" y="2195083"/>
            <a:ext cx="2031491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4" name="textbox 444"/>
          <p:cNvSpPr/>
          <p:nvPr/>
        </p:nvSpPr>
        <p:spPr>
          <a:xfrm>
            <a:off x="524182" y="1379735"/>
            <a:ext cx="8459469" cy="49447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59410" indent="-346710" algn="l" rtl="0" eaLnBrk="0">
              <a:lnSpc>
                <a:spcPct val="93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well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run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can</a:t>
            </a:r>
            <a:r>
              <a:rPr sz="2200" kern="0" spc="-3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foster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team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building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reinforce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expectations</a:t>
            </a:r>
            <a:r>
              <a:rPr sz="22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roles</a:t>
            </a:r>
            <a:r>
              <a:rPr sz="22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relationships</a:t>
            </a:r>
            <a:r>
              <a:rPr sz="22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commitment</a:t>
            </a:r>
            <a:r>
              <a:rPr sz="22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i="1" kern="0" spc="-2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9585" algn="l" rtl="0" eaLnBrk="0">
              <a:lnSpc>
                <a:spcPct val="88000"/>
              </a:lnSpc>
              <a:spcBef>
                <a:spcPts val="57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poorly run meeting can have a detrimen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tal effect on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indent="-297180" algn="l" rtl="0" eaLnBrk="0">
              <a:lnSpc>
                <a:spcPct val="92000"/>
              </a:lnSpc>
              <a:spcBef>
                <a:spcPts val="163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people complain about the time they waste in unnecessary or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poorly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executed mee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tings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58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 to help improve ti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 spent at meetings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7585" indent="-511810" algn="l" rtl="0" eaLnBrk="0">
              <a:lnSpc>
                <a:spcPct val="92000"/>
              </a:lnSpc>
              <a:spcBef>
                <a:spcPts val="1735"/>
              </a:spcBef>
            </a:pP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    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ine if a meeting can be avoided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 NOT</a:t>
            </a:r>
            <a:r>
              <a:rPr sz="1900" kern="0" spc="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</a:t>
            </a:r>
            <a:r>
              <a:rPr sz="1900" kern="0" spc="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meeting</a:t>
            </a:r>
            <a:r>
              <a:rPr sz="1900" kern="0" spc="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19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there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better way to achiev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the objective at hand.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98855" indent="-513080" algn="l" rtl="0" eaLnBrk="0">
              <a:lnSpc>
                <a:spcPct val="92000"/>
              </a:lnSpc>
              <a:spcBef>
                <a:spcPts val="580"/>
              </a:spcBef>
            </a:pPr>
            <a:r>
              <a:rPr sz="18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ii.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Define the</a:t>
            </a:r>
            <a:r>
              <a:rPr sz="1900" i="1" kern="0" spc="-1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purpose and intended outcome of the meeting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Be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specific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about what should happen as a result of</a:t>
            </a:r>
            <a:r>
              <a:rPr sz="19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meeting.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5775" algn="l" rtl="0" eaLnBrk="0">
              <a:lnSpc>
                <a:spcPct val="87000"/>
              </a:lnSpc>
              <a:spcBef>
                <a:spcPts val="570"/>
              </a:spcBef>
            </a:pPr>
            <a:r>
              <a:rPr sz="18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Determine who should attend the meeting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Many meetings are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most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8855" indent="635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minimum number of</a:t>
            </a:r>
            <a:r>
              <a:rPr sz="1900" kern="0" spc="-19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participants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possible, especially if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decisions must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made.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46" name="picture 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2702940"/>
            <a:ext cx="135254" cy="211073"/>
          </a:xfrm>
          <a:prstGeom prst="rect">
            <a:avLst/>
          </a:prstGeom>
        </p:spPr>
      </p:pic>
      <p:pic>
        <p:nvPicPr>
          <p:cNvPr id="448" name="picture 4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2245740"/>
            <a:ext cx="135255" cy="211073"/>
          </a:xfrm>
          <a:prstGeom prst="rect">
            <a:avLst/>
          </a:prstGeom>
        </p:spPr>
      </p:pic>
      <p:sp>
        <p:nvSpPr>
          <p:cNvPr id="450" name="textbox 450"/>
          <p:cNvSpPr/>
          <p:nvPr/>
        </p:nvSpPr>
        <p:spPr>
          <a:xfrm>
            <a:off x="396531" y="446468"/>
            <a:ext cx="587120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Run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</a:t>
            </a:r>
            <a:r>
              <a:rPr sz="3600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452" name="path 45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4" name="path 45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56" name="picture 45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458" name="textbox 458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27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 46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2" name="textbox 462"/>
          <p:cNvSpPr/>
          <p:nvPr/>
        </p:nvSpPr>
        <p:spPr>
          <a:xfrm>
            <a:off x="562281" y="1379722"/>
            <a:ext cx="8609965" cy="4846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 to help improve time spen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at meetings (cont’d)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9490" indent="-513715" algn="l" rtl="0" eaLnBrk="0">
              <a:lnSpc>
                <a:spcPct val="92000"/>
              </a:lnSpc>
              <a:spcBef>
                <a:spcPts val="1435"/>
              </a:spcBef>
            </a:pP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iv.  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an agenda</a:t>
            </a:r>
            <a:r>
              <a:rPr sz="1900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900" i="1" kern="0" spc="-2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participants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before</a:t>
            </a:r>
            <a:r>
              <a:rPr sz="1900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meeting.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Meetings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most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 when the participa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nts come prepared.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495"/>
              </a:spcBef>
            </a:pP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v.   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Prepare handouts and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visual aids and make logistical</a:t>
            </a:r>
            <a:r>
              <a:rPr sz="19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arrangements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9490" indent="-3175" algn="l" rtl="0" eaLnBrk="0">
              <a:lnSpc>
                <a:spcPct val="93000"/>
              </a:lnSpc>
              <a:spcBef>
                <a:spcPts val="380"/>
              </a:spcBef>
            </a:pP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ahead of time.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must take time to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prepare for meetings,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especially important ones with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key stakeholders.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2505" indent="-511810" algn="l" rtl="0" eaLnBrk="0">
              <a:lnSpc>
                <a:spcPct val="92000"/>
              </a:lnSpc>
              <a:spcBef>
                <a:spcPts val="1505"/>
              </a:spcBef>
            </a:pP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vi.   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Run the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meeting</a:t>
            </a:r>
            <a:r>
              <a:rPr sz="1900" i="1" kern="0" spc="-2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professionally.</a:t>
            </a:r>
            <a:r>
              <a:rPr sz="19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Introduce people, restate the purpose,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ground rules, have someone facilitate the meet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ings, and designate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02665" algn="l" rtl="0" eaLnBrk="0">
              <a:lnSpc>
                <a:spcPct val="80000"/>
              </a:lnSpc>
              <a:spcBef>
                <a:spcPts val="57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someone to ta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 minutes, etc.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89965" indent="-509270" algn="l" rtl="0" eaLnBrk="0">
              <a:lnSpc>
                <a:spcPct val="92000"/>
              </a:lnSpc>
              <a:spcBef>
                <a:spcPts val="1505"/>
              </a:spcBef>
            </a:pPr>
            <a:r>
              <a:rPr sz="18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vii.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 the ground rules</a:t>
            </a:r>
            <a:r>
              <a:rPr sz="1900" i="1" kern="0" spc="-3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the meeting.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State up front how the meeting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will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run. Don’t assume all meetings are run in the same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way.</a:t>
            </a: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what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91870" algn="l" rtl="0" eaLnBrk="0">
              <a:lnSpc>
                <a:spcPct val="86000"/>
              </a:lnSpc>
              <a:spcBef>
                <a:spcPts val="59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works best i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each</a:t>
            </a:r>
            <a:r>
              <a:rPr sz="19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specific case.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91235" indent="-510540" algn="l" rtl="0" eaLnBrk="0">
              <a:lnSpc>
                <a:spcPct val="92000"/>
              </a:lnSpc>
              <a:spcBef>
                <a:spcPts val="5"/>
              </a:spcBef>
            </a:pPr>
            <a:r>
              <a:rPr sz="18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viii.</a:t>
            </a:r>
            <a:r>
              <a:rPr sz="1800" i="1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 relationships.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19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used effectively, meetings ar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a good way to build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relationships.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64" name="textbox 464"/>
          <p:cNvSpPr/>
          <p:nvPr/>
        </p:nvSpPr>
        <p:spPr>
          <a:xfrm>
            <a:off x="396531" y="446468"/>
            <a:ext cx="587120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Run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Meetings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</a:t>
            </a:r>
            <a:r>
              <a:rPr sz="3600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466" name="path 466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8" name="path 468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70" name="textbox 470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28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 47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4" name="rect 474"/>
          <p:cNvSpPr/>
          <p:nvPr/>
        </p:nvSpPr>
        <p:spPr>
          <a:xfrm>
            <a:off x="4390530" y="4605289"/>
            <a:ext cx="467107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6" name="rect 476"/>
          <p:cNvSpPr/>
          <p:nvPr/>
        </p:nvSpPr>
        <p:spPr>
          <a:xfrm>
            <a:off x="3258959" y="4605289"/>
            <a:ext cx="591314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8" name="textbox 478"/>
          <p:cNvSpPr/>
          <p:nvPr/>
        </p:nvSpPr>
        <p:spPr>
          <a:xfrm>
            <a:off x="562281" y="1379723"/>
            <a:ext cx="8554084" cy="5288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 popular collaborative tools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5495" indent="-295910" algn="l" rtl="0" eaLnBrk="0">
              <a:lnSpc>
                <a:spcPct val="92000"/>
              </a:lnSpc>
              <a:spcBef>
                <a:spcPts val="1460"/>
              </a:spcBef>
              <a:tabLst>
                <a:tab pos="624840" algn="l"/>
              </a:tabLst>
            </a:pPr>
            <a:r>
              <a:rPr sz="19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b="1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Microsoft</a:t>
            </a:r>
            <a:r>
              <a:rPr sz="1900" b="1" i="1" kern="0" spc="-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SharePoint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allows users to create custom websites to access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documents and applications sto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red on</a:t>
            </a:r>
            <a:r>
              <a:rPr sz="19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shared devices.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6545" algn="l" rtl="0" eaLnBrk="0">
              <a:lnSpc>
                <a:spcPct val="92000"/>
              </a:lnSpc>
              <a:spcBef>
                <a:spcPts val="1205"/>
              </a:spcBef>
              <a:tabLst>
                <a:tab pos="624840" algn="l"/>
              </a:tabLst>
            </a:pPr>
            <a:r>
              <a:rPr sz="19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b="1" i="1" kern="0" spc="1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Google Docs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allows users to create, share, and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edit documents, spreadsheet,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present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ations online.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79145" indent="-289560" algn="l" rtl="0" eaLnBrk="0">
              <a:lnSpc>
                <a:spcPct val="92000"/>
              </a:lnSpc>
              <a:spcBef>
                <a:spcPts val="1205"/>
              </a:spcBef>
              <a:tabLst>
                <a:tab pos="624840" algn="l"/>
              </a:tabLst>
            </a:pPr>
            <a:r>
              <a:rPr sz="19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Wiki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website tha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enables anyone who accesses it to contribute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modify its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content.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6545" algn="l" rtl="0" eaLnBrk="0">
              <a:lnSpc>
                <a:spcPct val="92000"/>
              </a:lnSpc>
              <a:spcBef>
                <a:spcPts val="1205"/>
              </a:spcBef>
              <a:tabLst>
                <a:tab pos="624840" algn="l"/>
              </a:tabLst>
            </a:pPr>
            <a:r>
              <a:rPr sz="19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b="1" i="1" kern="0" spc="9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 boards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visually sho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 tasks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need to be done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in</a:t>
            </a:r>
            <a:r>
              <a:rPr sz="1900" i="1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complet</a:t>
            </a:r>
            <a:r>
              <a:rPr sz="19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3220" indent="-350520" algn="l" rtl="0" eaLnBrk="0">
              <a:lnSpc>
                <a:spcPct val="93000"/>
              </a:lnSpc>
              <a:spcBef>
                <a:spcPts val="12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need to learn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how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use di</a:t>
            </a:r>
            <a:r>
              <a:rPr sz="22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fferent tools</a:t>
            </a:r>
            <a:r>
              <a:rPr sz="22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project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and put ideas into words clearly and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effectively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1685" indent="-292100" algn="l" rtl="0" eaLnBrk="0">
              <a:lnSpc>
                <a:spcPct val="93000"/>
              </a:lnSpc>
              <a:spcBef>
                <a:spcPts val="146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should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 stakeholders to use tool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effectively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19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not</a:t>
            </a:r>
            <a:r>
              <a:rPr sz="19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9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waste time with</a:t>
            </a:r>
            <a:r>
              <a:rPr sz="1900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poor or u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nclear communications.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770890" indent="-281305" algn="l" rtl="0" eaLnBrk="0">
              <a:lnSpc>
                <a:spcPct val="92000"/>
              </a:lnSpc>
              <a:spcBef>
                <a:spcPts val="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new tools only because they improve communications and productivity,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NOT</a:t>
            </a:r>
            <a:r>
              <a:rPr sz="1900" i="1" kern="0" spc="-1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because they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the latest fad.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6" y="6124320"/>
            <a:ext cx="135255" cy="211074"/>
          </a:xfrm>
          <a:prstGeom prst="rect">
            <a:avLst/>
          </a:prstGeom>
        </p:spPr>
      </p:pic>
      <p:pic>
        <p:nvPicPr>
          <p:cNvPr id="482" name="picture 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8" y="5438520"/>
            <a:ext cx="135255" cy="211073"/>
          </a:xfrm>
          <a:prstGeom prst="rect">
            <a:avLst/>
          </a:prstGeom>
        </p:spPr>
      </p:pic>
      <p:pic>
        <p:nvPicPr>
          <p:cNvPr id="484" name="picture 4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8" y="3929760"/>
            <a:ext cx="135255" cy="211073"/>
          </a:xfrm>
          <a:prstGeom prst="rect">
            <a:avLst/>
          </a:prstGeom>
        </p:spPr>
      </p:pic>
      <p:pic>
        <p:nvPicPr>
          <p:cNvPr id="486" name="picture 4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3243960"/>
            <a:ext cx="135255" cy="211073"/>
          </a:xfrm>
          <a:prstGeom prst="rect">
            <a:avLst/>
          </a:prstGeom>
        </p:spPr>
      </p:pic>
      <p:pic>
        <p:nvPicPr>
          <p:cNvPr id="488" name="picture 4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2558160"/>
            <a:ext cx="135255" cy="211073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1872361"/>
            <a:ext cx="135255" cy="211073"/>
          </a:xfrm>
          <a:prstGeom prst="rect">
            <a:avLst/>
          </a:prstGeom>
        </p:spPr>
      </p:pic>
      <p:sp>
        <p:nvSpPr>
          <p:cNvPr id="492" name="textbox 492"/>
          <p:cNvSpPr/>
          <p:nvPr/>
        </p:nvSpPr>
        <p:spPr>
          <a:xfrm>
            <a:off x="390538" y="266879"/>
            <a:ext cx="8195944" cy="775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3495" indent="-10795" algn="l" rtl="0" eaLnBrk="0">
              <a:lnSpc>
                <a:spcPct val="88000"/>
              </a:lnSpc>
            </a:pP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E-Mail, Instant Messaging, Texting, </a:t>
            </a:r>
            <a:r>
              <a:rPr sz="28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 Boards,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Collaborative Tools Effectively (1 of</a:t>
            </a:r>
            <a:r>
              <a:rPr sz="2800" kern="0" spc="-2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494" name="path 494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6" name="path 496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98" name="picture 49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500" name="textbox 500"/>
          <p:cNvSpPr/>
          <p:nvPr/>
        </p:nvSpPr>
        <p:spPr>
          <a:xfrm>
            <a:off x="9260832" y="7059505"/>
            <a:ext cx="177164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29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 50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4" name="textbox 504"/>
          <p:cNvSpPr/>
          <p:nvPr/>
        </p:nvSpPr>
        <p:spPr>
          <a:xfrm>
            <a:off x="562281" y="1379735"/>
            <a:ext cx="8559800" cy="4937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22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2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mail</a:t>
            </a:r>
            <a:r>
              <a:rPr sz="2200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effectively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refer</a:t>
            </a:r>
            <a:r>
              <a:rPr sz="22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textbook</a:t>
            </a:r>
            <a:r>
              <a:rPr sz="2200" i="1" kern="0" spc="-5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22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i="1" kern="0" spc="-3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full</a:t>
            </a:r>
            <a:r>
              <a:rPr sz="22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42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sure to send information to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the right people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9940" indent="-300355" algn="l" rtl="0" eaLnBrk="0">
              <a:lnSpc>
                <a:spcPct val="93000"/>
              </a:lnSpc>
              <a:spcBef>
                <a:spcPts val="98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meaningful subject lines and limit the content of</a:t>
            </a:r>
            <a:r>
              <a:rPr sz="19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emails to 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 main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subject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6000"/>
              </a:lnSpc>
              <a:spcBef>
                <a:spcPts val="119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as clear 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concise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 possible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04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Always re-read your e-mail before yo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 send it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01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Respond to e-mail qui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ckly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141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Guidelines to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other communication t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ools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effectively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42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 sure that your team is using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 good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9585" algn="l" rtl="0" eaLnBrk="0">
              <a:lnSpc>
                <a:spcPct val="87000"/>
              </a:lnSpc>
              <a:spcBef>
                <a:spcPts val="101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sure to authorize the right people to share your 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ollaborative documents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indent="-296545" algn="l" rtl="0" eaLnBrk="0">
              <a:lnSpc>
                <a:spcPct val="92000"/>
              </a:lnSpc>
              <a:spcBef>
                <a:spcPts val="1030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Make sure that the right person can authorize changes to sha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red documents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that you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back up files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9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9585" algn="l" rtl="0" eaLnBrk="0">
              <a:lnSpc>
                <a:spcPct val="87000"/>
              </a:lnSpc>
              <a:spcBef>
                <a:spcPts val="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Develop a logical structure for orga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nizing and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filing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shared documents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06" name="picture 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6055753"/>
            <a:ext cx="135255" cy="211074"/>
          </a:xfrm>
          <a:prstGeom prst="rect">
            <a:avLst/>
          </a:prstGeom>
        </p:spPr>
      </p:pic>
      <p:pic>
        <p:nvPicPr>
          <p:cNvPr id="508" name="picture 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5369953"/>
            <a:ext cx="135255" cy="211073"/>
          </a:xfrm>
          <a:prstGeom prst="rect">
            <a:avLst/>
          </a:prstGeom>
        </p:spPr>
      </p:pic>
      <p:pic>
        <p:nvPicPr>
          <p:cNvPr id="510" name="picture 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4988953"/>
            <a:ext cx="135255" cy="211073"/>
          </a:xfrm>
          <a:prstGeom prst="rect">
            <a:avLst/>
          </a:prstGeom>
        </p:spPr>
      </p:pic>
      <p:pic>
        <p:nvPicPr>
          <p:cNvPr id="512" name="picture 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4607953"/>
            <a:ext cx="135255" cy="211073"/>
          </a:xfrm>
          <a:prstGeom prst="rect">
            <a:avLst/>
          </a:prstGeom>
        </p:spPr>
      </p:pic>
      <p:pic>
        <p:nvPicPr>
          <p:cNvPr id="514" name="picture 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194" y="3701173"/>
            <a:ext cx="135254" cy="211073"/>
          </a:xfrm>
          <a:prstGeom prst="rect">
            <a:avLst/>
          </a:prstGeom>
        </p:spPr>
      </p:pic>
      <p:pic>
        <p:nvPicPr>
          <p:cNvPr id="516" name="picture 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207" y="3320173"/>
            <a:ext cx="135255" cy="211073"/>
          </a:xfrm>
          <a:prstGeom prst="rect">
            <a:avLst/>
          </a:prstGeom>
        </p:spPr>
      </p:pic>
      <p:pic>
        <p:nvPicPr>
          <p:cNvPr id="518" name="picture 5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52207" y="2939173"/>
            <a:ext cx="135255" cy="211073"/>
          </a:xfrm>
          <a:prstGeom prst="rect">
            <a:avLst/>
          </a:prstGeom>
        </p:spPr>
      </p:pic>
      <p:pic>
        <p:nvPicPr>
          <p:cNvPr id="520" name="picture 5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52207" y="2253373"/>
            <a:ext cx="135255" cy="211073"/>
          </a:xfrm>
          <a:prstGeom prst="rect">
            <a:avLst/>
          </a:prstGeom>
        </p:spPr>
      </p:pic>
      <p:pic>
        <p:nvPicPr>
          <p:cNvPr id="522" name="picture 5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52207" y="1872373"/>
            <a:ext cx="135255" cy="211073"/>
          </a:xfrm>
          <a:prstGeom prst="rect">
            <a:avLst/>
          </a:prstGeom>
        </p:spPr>
      </p:pic>
      <p:sp>
        <p:nvSpPr>
          <p:cNvPr id="524" name="textbox 524"/>
          <p:cNvSpPr/>
          <p:nvPr/>
        </p:nvSpPr>
        <p:spPr>
          <a:xfrm>
            <a:off x="390538" y="266879"/>
            <a:ext cx="8195944" cy="775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3495" indent="-10795" algn="l" rtl="0" eaLnBrk="0">
              <a:lnSpc>
                <a:spcPct val="88000"/>
              </a:lnSpc>
            </a:pP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E-Mail, Instant Messaging, Texting, </a:t>
            </a:r>
            <a:r>
              <a:rPr sz="28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 Boards,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Collaborative Tools Effectively (2 of</a:t>
            </a:r>
            <a:r>
              <a:rPr sz="2800" kern="0" spc="-2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8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526" name="path 526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8" name="path 528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30" name="textbox 530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30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 3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" name="rect 34"/>
          <p:cNvSpPr/>
          <p:nvPr/>
        </p:nvSpPr>
        <p:spPr>
          <a:xfrm>
            <a:off x="2111387" y="2044968"/>
            <a:ext cx="125805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rect 36"/>
          <p:cNvSpPr/>
          <p:nvPr/>
        </p:nvSpPr>
        <p:spPr>
          <a:xfrm>
            <a:off x="5600585" y="2044968"/>
            <a:ext cx="1227584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" name="rect 38"/>
          <p:cNvSpPr/>
          <p:nvPr/>
        </p:nvSpPr>
        <p:spPr>
          <a:xfrm>
            <a:off x="3506609" y="2044968"/>
            <a:ext cx="1072132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" name="rect 40"/>
          <p:cNvSpPr/>
          <p:nvPr/>
        </p:nvSpPr>
        <p:spPr>
          <a:xfrm>
            <a:off x="4392815" y="1709689"/>
            <a:ext cx="1832610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396531" y="171691"/>
            <a:ext cx="8752205" cy="6374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indent="317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            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</a:t>
            </a:r>
            <a:r>
              <a:rPr sz="3600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29590" indent="-351155" algn="l" rtl="0" eaLnBrk="0">
              <a:lnSpc>
                <a:spcPct val="95000"/>
              </a:lnSpc>
              <a:spcBef>
                <a:spcPts val="6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IT-related degree programs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 many technical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requirements, but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few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them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require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courses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r>
              <a:rPr sz="22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incl</a:t>
            </a:r>
            <a:r>
              <a:rPr sz="22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.,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speaking, writing,  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listening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200" kern="0" spc="-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psychology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sociology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i="1" kern="0" spc="2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humanities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3135" indent="-297815" algn="l" rtl="0" eaLnBrk="0">
              <a:lnSpc>
                <a:spcPct val="92000"/>
              </a:lnSpc>
              <a:spcBef>
                <a:spcPts val="121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 professionals need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those soft skills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cannot separate them from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 skills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worki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ng on IT projects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55320" algn="l" rtl="0" eaLnBrk="0">
              <a:lnSpc>
                <a:spcPct val="88000"/>
              </a:lnSpc>
              <a:spcBef>
                <a:spcPts val="117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projects to succeed, every project team member needs both types of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1865" indent="3175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skills, and needs to develop them </a:t>
            </a:r>
            <a:r>
              <a:rPr sz="19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continuously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throug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 formal education and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on-the-job training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78435" algn="l" rtl="0" eaLnBrk="0">
              <a:lnSpc>
                <a:spcPct val="87000"/>
              </a:lnSpc>
              <a:spcBef>
                <a:spcPts val="1285"/>
              </a:spcBef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b="1" kern="0" spc="-10" dirty="0">
                <a:solidFill>
                  <a:schemeClr val="tx1">
                    <a:alpha val="100000"/>
                  </a:schemeClr>
                </a:solidFill>
                <a:latin typeface="Times New Roman Bold" panose="02020603050405020304" charset="0"/>
                <a:ea typeface="Times New Roman" panose="02020603050405020304"/>
                <a:cs typeface="Times New Roman Bold" panose="02020603050405020304" charset="0"/>
              </a:rPr>
              <a:t>Three main processes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104900" indent="-460375" algn="l" rtl="0" eaLnBrk="0">
              <a:lnSpc>
                <a:spcPct val="92000"/>
              </a:lnSpc>
              <a:spcBef>
                <a:spcPts val="1160"/>
              </a:spcBef>
            </a:pPr>
            <a:r>
              <a:rPr sz="1800" b="1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  </a:t>
            </a:r>
            <a:r>
              <a:rPr sz="19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Plan comm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unications management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determine the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ns needs of</a:t>
            </a:r>
            <a:r>
              <a:rPr sz="19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stakeholders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95375" indent="-455295" algn="l" rtl="0" eaLnBrk="0">
              <a:lnSpc>
                <a:spcPct val="92000"/>
              </a:lnSpc>
              <a:spcBef>
                <a:spcPts val="1205"/>
              </a:spcBef>
            </a:pPr>
            <a:r>
              <a:rPr sz="1800" b="1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  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 communications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create, distribute,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store, retrieve,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dispose</a:t>
            </a:r>
            <a:r>
              <a:rPr sz="19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mmunications based on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 management plan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105535" indent="-463550" algn="l" rtl="0" eaLnBrk="0">
              <a:lnSpc>
                <a:spcPct val="92000"/>
              </a:lnSpc>
              <a:spcBef>
                <a:spcPts val="5"/>
              </a:spcBef>
            </a:pPr>
            <a:r>
              <a:rPr sz="1800" b="1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  </a:t>
            </a:r>
            <a:r>
              <a:rPr sz="19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Monitor comm</a:t>
            </a:r>
            <a:r>
              <a:rPr sz="19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unications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 ensure that stakeholder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 needs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satisfied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3190621"/>
            <a:ext cx="135254" cy="211073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2504820"/>
            <a:ext cx="135255" cy="211073"/>
          </a:xfrm>
          <a:prstGeom prst="rect">
            <a:avLst/>
          </a:prstGeom>
        </p:spPr>
      </p:pic>
      <p:sp>
        <p:nvSpPr>
          <p:cNvPr id="48" name="rect 48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" name="path 50"/>
          <p:cNvSpPr/>
          <p:nvPr/>
        </p:nvSpPr>
        <p:spPr>
          <a:xfrm>
            <a:off x="400432" y="1210055"/>
            <a:ext cx="8721850" cy="19050"/>
          </a:xfrm>
          <a:custGeom>
            <a:avLst/>
            <a:gdLst/>
            <a:ahLst/>
            <a:cxnLst/>
            <a:rect l="0" t="0" r="0" b="0"/>
            <a:pathLst>
              <a:path w="13735" h="30">
                <a:moveTo>
                  <a:pt x="0" y="15"/>
                </a:moveTo>
                <a:lnTo>
                  <a:pt x="13735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" name="textbox 52"/>
          <p:cNvSpPr/>
          <p:nvPr/>
        </p:nvSpPr>
        <p:spPr>
          <a:xfrm>
            <a:off x="9336325" y="7059505"/>
            <a:ext cx="10160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4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 53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4" name="picture 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8600" y="4462271"/>
            <a:ext cx="8926067" cy="2700527"/>
          </a:xfrm>
          <a:prstGeom prst="rect">
            <a:avLst/>
          </a:prstGeom>
        </p:spPr>
      </p:pic>
      <p:pic>
        <p:nvPicPr>
          <p:cNvPr id="536" name="picture 5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67000" y="2077974"/>
            <a:ext cx="4512564" cy="1852421"/>
          </a:xfrm>
          <a:prstGeom prst="rect">
            <a:avLst/>
          </a:prstGeom>
        </p:spPr>
      </p:pic>
      <p:sp>
        <p:nvSpPr>
          <p:cNvPr id="538" name="textbox 538"/>
          <p:cNvSpPr/>
          <p:nvPr/>
        </p:nvSpPr>
        <p:spPr>
          <a:xfrm>
            <a:off x="600382" y="1379735"/>
            <a:ext cx="8156575" cy="647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4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61950" indent="-349885" algn="l" rtl="0" eaLnBrk="0">
              <a:lnSpc>
                <a:spcPct val="94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main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features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visualizing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workflow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which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often done by using Kanb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 boards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40" name="rect 540"/>
          <p:cNvSpPr/>
          <p:nvPr/>
        </p:nvSpPr>
        <p:spPr>
          <a:xfrm>
            <a:off x="953908" y="4041409"/>
            <a:ext cx="758113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2" name="textbox 542"/>
          <p:cNvSpPr/>
          <p:nvPr/>
        </p:nvSpPr>
        <p:spPr>
          <a:xfrm>
            <a:off x="600381" y="4046735"/>
            <a:ext cx="7947659" cy="317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can tailor the concepts of</a:t>
            </a:r>
            <a:r>
              <a:rPr sz="22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 boards to meet their needs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544" name="path 544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6" name="path 546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48" name="textbox 548"/>
          <p:cNvSpPr/>
          <p:nvPr/>
        </p:nvSpPr>
        <p:spPr>
          <a:xfrm>
            <a:off x="396531" y="446468"/>
            <a:ext cx="2849879" cy="428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Kanban Boards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50" name="textbox 550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31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 55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4" name="textbox 554"/>
          <p:cNvSpPr/>
          <p:nvPr/>
        </p:nvSpPr>
        <p:spPr>
          <a:xfrm>
            <a:off x="391045" y="171691"/>
            <a:ext cx="8743950" cy="6130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Templates for Project Communica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8575" algn="l" rtl="0" eaLnBrk="0">
              <a:lnSpc>
                <a:spcPct val="87000"/>
              </a:lnSpc>
              <a:spcBef>
                <a:spcPts val="520"/>
              </a:spcBef>
              <a:tabLst>
                <a:tab pos="8730615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34670" indent="-351155" algn="l" rtl="0" eaLnBrk="0">
              <a:lnSpc>
                <a:spcPct val="93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technical people have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hard time writing reports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and they are too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embarrassed to 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 for help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3240" indent="-339725" algn="l" rtl="0" eaLnBrk="0">
              <a:lnSpc>
                <a:spcPct val="95000"/>
              </a:lnSpc>
              <a:spcBef>
                <a:spcPts val="159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need to</a:t>
            </a:r>
            <a:r>
              <a:rPr sz="22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 examples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templates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common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communications such as project descriptions, project charte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rs,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performance reports, lessons-learned reports, e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tc.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61035" algn="l" rtl="0" eaLnBrk="0">
              <a:lnSpc>
                <a:spcPct val="87000"/>
              </a:lnSpc>
              <a:spcBef>
                <a:spcPts val="1495"/>
              </a:spcBef>
              <a:tabLst>
                <a:tab pos="7962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 can develop their own templates or us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external templates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7580" indent="-296545" algn="l" rtl="0" eaLnBrk="0">
              <a:lnSpc>
                <a:spcPct val="92000"/>
              </a:lnSpc>
              <a:spcBef>
                <a:spcPts val="1330"/>
              </a:spcBef>
              <a:tabLst>
                <a:tab pos="7962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Finding, developing, and sharing relevant templates and sample 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ocuments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tasks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project managers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83515" algn="l" rtl="0" eaLnBrk="0">
              <a:lnSpc>
                <a:spcPct val="87000"/>
              </a:lnSpc>
              <a:spcBef>
                <a:spcPts val="1585"/>
              </a:spcBef>
            </a:pPr>
            <a:r>
              <a:rPr sz="19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Three sample templates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73735" algn="l" rtl="0" eaLnBrk="0">
              <a:lnSpc>
                <a:spcPct val="88000"/>
              </a:lnSpc>
              <a:spcBef>
                <a:spcPts val="1430"/>
              </a:spcBef>
            </a:pP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Figure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10-4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shows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sample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template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brief</a:t>
            </a:r>
            <a:r>
              <a:rPr sz="1900" kern="0" spc="-2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1900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description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52145" algn="l" rtl="0" eaLnBrk="0">
              <a:lnSpc>
                <a:spcPct val="87000"/>
              </a:lnSpc>
              <a:spcBef>
                <a:spcPts val="1015"/>
              </a:spcBef>
            </a:pP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Table</a:t>
            </a:r>
            <a:r>
              <a:rPr sz="1900" kern="0" spc="3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10-3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shows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template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monthly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progress</a:t>
            </a:r>
            <a:r>
              <a:rPr sz="1900" kern="0" spc="1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report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8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58850" indent="-302260" algn="l" rtl="0" eaLnBrk="0">
              <a:lnSpc>
                <a:spcPct val="92000"/>
              </a:lnSpc>
              <a:spcBef>
                <a:spcPts val="0"/>
              </a:spcBef>
            </a:pP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Table</a:t>
            </a:r>
            <a:r>
              <a:rPr sz="1900" kern="0" spc="2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10-4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provides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900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list</a:t>
            </a:r>
            <a:r>
              <a:rPr sz="1900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kern="0" spc="-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</a:t>
            </a:r>
            <a:r>
              <a:rPr sz="1900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documentation</a:t>
            </a:r>
            <a:r>
              <a:rPr sz="1900" kern="0" spc="1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should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organized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filed </a:t>
            </a:r>
            <a:r>
              <a:rPr sz="1900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 the end ofa major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56" name="picture 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20" y="3784993"/>
            <a:ext cx="135255" cy="211073"/>
          </a:xfrm>
          <a:prstGeom prst="rect">
            <a:avLst/>
          </a:prstGeom>
        </p:spPr>
      </p:pic>
      <p:pic>
        <p:nvPicPr>
          <p:cNvPr id="558" name="picture 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20" y="3365893"/>
            <a:ext cx="135255" cy="211073"/>
          </a:xfrm>
          <a:prstGeom prst="rect">
            <a:avLst/>
          </a:prstGeom>
        </p:spPr>
      </p:pic>
      <p:sp>
        <p:nvSpPr>
          <p:cNvPr id="560" name="rect 560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2" name="textbox 562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32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 56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6" name="picture 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19200" y="1138425"/>
            <a:ext cx="7902702" cy="6134864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407504" y="720788"/>
            <a:ext cx="8728075" cy="513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7000"/>
              </a:lnSpc>
              <a:tabLst>
                <a:tab pos="8714740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70" name="textbox 570"/>
          <p:cNvSpPr/>
          <p:nvPr/>
        </p:nvSpPr>
        <p:spPr>
          <a:xfrm>
            <a:off x="391045" y="171691"/>
            <a:ext cx="80479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Templates for Project Communica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72" name="textbox 572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33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 57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6" name="picture 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0907" y="1909572"/>
            <a:ext cx="8753092" cy="4491227"/>
          </a:xfrm>
          <a:prstGeom prst="rect">
            <a:avLst/>
          </a:prstGeom>
        </p:spPr>
      </p:pic>
      <p:sp>
        <p:nvSpPr>
          <p:cNvPr id="578" name="textbox 578"/>
          <p:cNvSpPr/>
          <p:nvPr/>
        </p:nvSpPr>
        <p:spPr>
          <a:xfrm>
            <a:off x="391045" y="171691"/>
            <a:ext cx="8743950" cy="10623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Templates for Project Communica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8575" algn="l" rtl="0" eaLnBrk="0">
              <a:lnSpc>
                <a:spcPct val="87000"/>
              </a:lnSpc>
              <a:spcBef>
                <a:spcPts val="520"/>
              </a:spcBef>
              <a:tabLst>
                <a:tab pos="8730615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(3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80" name="rect 580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2" name="textbox 582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34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 58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81000" y="1676402"/>
            <a:ext cx="8763000" cy="4988049"/>
          </a:xfrm>
          <a:prstGeom prst="rect">
            <a:avLst/>
          </a:prstGeom>
        </p:spPr>
      </p:pic>
      <p:sp>
        <p:nvSpPr>
          <p:cNvPr id="588" name="textbox 588"/>
          <p:cNvSpPr/>
          <p:nvPr/>
        </p:nvSpPr>
        <p:spPr>
          <a:xfrm>
            <a:off x="391045" y="171691"/>
            <a:ext cx="8743950" cy="10623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Templates for Project Communica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8575" algn="l" rtl="0" eaLnBrk="0">
              <a:lnSpc>
                <a:spcPct val="87000"/>
              </a:lnSpc>
              <a:spcBef>
                <a:spcPts val="520"/>
              </a:spcBef>
              <a:tabLst>
                <a:tab pos="8730615" algn="l"/>
              </a:tabLst>
            </a:pP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(4</a:t>
            </a:r>
            <a:r>
              <a:rPr sz="3600" u="sng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90" name="rect 590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2" name="textbox 592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35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 59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6" name="rect 596"/>
          <p:cNvSpPr/>
          <p:nvPr/>
        </p:nvSpPr>
        <p:spPr>
          <a:xfrm>
            <a:off x="1340243" y="2461783"/>
            <a:ext cx="1529333" cy="281175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8" name="rect 598"/>
          <p:cNvSpPr/>
          <p:nvPr/>
        </p:nvSpPr>
        <p:spPr>
          <a:xfrm>
            <a:off x="6545465" y="2156983"/>
            <a:ext cx="2435352" cy="281175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0" name="textbox 600"/>
          <p:cNvSpPr/>
          <p:nvPr/>
        </p:nvSpPr>
        <p:spPr>
          <a:xfrm>
            <a:off x="391045" y="171691"/>
            <a:ext cx="8602980" cy="6106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8575" indent="-1587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Templates for Project Communica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(5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1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32130" indent="-348615" algn="l" rtl="0" eaLnBrk="0">
              <a:lnSpc>
                <a:spcPct val="93000"/>
              </a:lnSpc>
              <a:spcBef>
                <a:spcPts val="66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Lessons-learned report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reflective statement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documents important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they have learned from working on th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project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0595" indent="-289560" algn="l" rtl="0" eaLnBrk="0">
              <a:lnSpc>
                <a:spcPct val="93000"/>
              </a:lnSpc>
              <a:spcBef>
                <a:spcPts val="1465"/>
              </a:spcBef>
              <a:tabLst>
                <a:tab pos="7962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 reports can be an excellent resource and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can help future projects run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smoothly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3240" indent="-339725" algn="l" rtl="0" eaLnBrk="0">
              <a:lnSpc>
                <a:spcPct val="95000"/>
              </a:lnSpc>
              <a:spcBef>
                <a:spcPts val="159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archives</a:t>
            </a:r>
            <a:r>
              <a:rPr sz="22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are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complete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organized</a:t>
            </a:r>
            <a:r>
              <a:rPr sz="2200" i="1" kern="0" spc="-3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records</a:t>
            </a:r>
            <a:r>
              <a:rPr sz="22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accurate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history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They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also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valuable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for future projects.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3240" indent="-339725" algn="l" rtl="0" eaLnBrk="0">
              <a:lnSpc>
                <a:spcPct val="93000"/>
              </a:lnSpc>
              <a:spcBef>
                <a:spcPts val="15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 and more project teams have started putting all or part 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information on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websites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61390" indent="-300355" algn="l" rtl="0" eaLnBrk="0">
              <a:lnSpc>
                <a:spcPct val="93000"/>
              </a:lnSpc>
              <a:spcBef>
                <a:spcPts val="1465"/>
              </a:spcBef>
              <a:tabLst>
                <a:tab pos="7962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sure to address important issues in cre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ating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using a project website,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such as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security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acces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type of</a:t>
            </a:r>
            <a:r>
              <a:rPr sz="19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content to</a:t>
            </a:r>
            <a:r>
              <a:rPr sz="1900" i="1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9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included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34035" indent="-350520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teams can use one 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many software products available to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assist in project communications thro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ugh the Web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02" name="picture 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6" y="4912753"/>
            <a:ext cx="135255" cy="211073"/>
          </a:xfrm>
          <a:prstGeom prst="rect">
            <a:avLst/>
          </a:prstGeom>
        </p:spPr>
      </p:pic>
      <p:pic>
        <p:nvPicPr>
          <p:cNvPr id="604" name="picture 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20" y="2207653"/>
            <a:ext cx="135255" cy="211073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606" name="path 606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8" name="path 608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10" name="textbox 610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36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 61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4" name="textbox 614"/>
          <p:cNvSpPr/>
          <p:nvPr/>
        </p:nvSpPr>
        <p:spPr>
          <a:xfrm>
            <a:off x="391045" y="171691"/>
            <a:ext cx="8743950" cy="62668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3600" kern="0" spc="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to Assist in Project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" algn="l" rtl="0" eaLnBrk="0">
              <a:lnSpc>
                <a:spcPct val="87000"/>
              </a:lnSpc>
              <a:spcBef>
                <a:spcPts val="520"/>
              </a:spcBef>
              <a:tabLst>
                <a:tab pos="8730615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5935" indent="-350520" algn="l" rtl="0" eaLnBrk="0">
              <a:lnSpc>
                <a:spcPct val="93000"/>
              </a:lnSpc>
              <a:spcBef>
                <a:spcPts val="143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organizations are discovering how valuable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PM 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can be in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communicating project information across the orga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nization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11860" indent="-288925" algn="l" rtl="0" eaLnBrk="0">
              <a:lnSpc>
                <a:spcPct val="92000"/>
              </a:lnSpc>
              <a:spcBef>
                <a:spcPts val="1510"/>
              </a:spcBef>
              <a:tabLst>
                <a:tab pos="7581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 different views of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to help meet various communication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 from different st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akeholders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22935" algn="l" rtl="0" eaLnBrk="0">
              <a:lnSpc>
                <a:spcPct val="88000"/>
              </a:lnSpc>
              <a:spcBef>
                <a:spcPts val="1470"/>
              </a:spcBef>
              <a:tabLst>
                <a:tab pos="7581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Allow users to insert hyperlin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ks to other project-related files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16940" indent="-294005" algn="l" rtl="0" eaLnBrk="0">
              <a:lnSpc>
                <a:spcPct val="92000"/>
              </a:lnSpc>
              <a:spcBef>
                <a:spcPts val="1330"/>
              </a:spcBef>
              <a:tabLst>
                <a:tab pos="7581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Provide</a:t>
            </a:r>
            <a:r>
              <a:rPr sz="19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portfolio management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resource management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</a:t>
            </a:r>
            <a:r>
              <a:rPr sz="19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oject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collaboration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tools to enhance communic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5300" indent="-349885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other products are available to assist indivi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dual consumers and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 with commun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622935" algn="l" rtl="0" eaLnBrk="0">
              <a:lnSpc>
                <a:spcPct val="87000"/>
              </a:lnSpc>
              <a:spcBef>
                <a:spcPts val="575"/>
              </a:spcBef>
              <a:tabLst>
                <a:tab pos="7581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SharePoint, Google Docs, Kanban, Zoom, Tencent meeting, WeChat, etc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5300" indent="-34988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Even with all technologies available, many organizati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ons have problems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communicating on global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2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622935" algn="l" rtl="0" eaLnBrk="0">
              <a:lnSpc>
                <a:spcPct val="87000"/>
              </a:lnSpc>
              <a:tabLst>
                <a:tab pos="75819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Differences in time, 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ulture, language, etc.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16" name="picture 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6" y="6177660"/>
            <a:ext cx="135255" cy="211074"/>
          </a:xfrm>
          <a:prstGeom prst="rect">
            <a:avLst/>
          </a:prstGeom>
        </p:spPr>
      </p:pic>
      <p:pic>
        <p:nvPicPr>
          <p:cNvPr id="618" name="picture 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106" y="4935613"/>
            <a:ext cx="135255" cy="211073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4107" y="3350641"/>
            <a:ext cx="135255" cy="211073"/>
          </a:xfrm>
          <a:prstGeom prst="rect">
            <a:avLst/>
          </a:prstGeom>
        </p:spPr>
      </p:pic>
      <p:pic>
        <p:nvPicPr>
          <p:cNvPr id="622" name="picture 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14120" y="2931541"/>
            <a:ext cx="135255" cy="211073"/>
          </a:xfrm>
          <a:prstGeom prst="rect">
            <a:avLst/>
          </a:prstGeom>
        </p:spPr>
      </p:pic>
      <p:pic>
        <p:nvPicPr>
          <p:cNvPr id="624" name="picture 6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4120" y="2207641"/>
            <a:ext cx="135255" cy="211073"/>
          </a:xfrm>
          <a:prstGeom prst="rect">
            <a:avLst/>
          </a:prstGeom>
        </p:spPr>
      </p:pic>
      <p:pic>
        <p:nvPicPr>
          <p:cNvPr id="626" name="picture 626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628" name="rect 628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0" name="textbox 630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37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 63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4" name="picture 6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04800" y="1849374"/>
            <a:ext cx="8993111" cy="5008625"/>
          </a:xfrm>
          <a:prstGeom prst="rect">
            <a:avLst/>
          </a:prstGeom>
        </p:spPr>
      </p:pic>
      <p:sp>
        <p:nvSpPr>
          <p:cNvPr id="636" name="textbox 636"/>
          <p:cNvSpPr/>
          <p:nvPr/>
        </p:nvSpPr>
        <p:spPr>
          <a:xfrm>
            <a:off x="391045" y="171691"/>
            <a:ext cx="7920990" cy="1541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26035" indent="-1397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</a:t>
            </a:r>
            <a:r>
              <a:rPr sz="3600" kern="0" spc="28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Software to Assist in Project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25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8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2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n</a:t>
            </a:r>
            <a:r>
              <a:rPr sz="1900" kern="0" spc="-5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2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200" u="sng" kern="0" spc="-50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2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Jira by Atlassian</a:t>
            </a:r>
            <a:r>
              <a:rPr sz="2200" kern="0" spc="0" dirty="0">
                <a:solidFill>
                  <a:srgbClr val="99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a popular online tool for running agi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 projects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638" name="path 638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0" name="path 640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2" name="textbox 642"/>
          <p:cNvSpPr/>
          <p:nvPr/>
        </p:nvSpPr>
        <p:spPr>
          <a:xfrm>
            <a:off x="9262645" y="7059505"/>
            <a:ext cx="175260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38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5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8600" y="1600201"/>
            <a:ext cx="8967787" cy="4920039"/>
          </a:xfrm>
          <a:prstGeom prst="rect">
            <a:avLst/>
          </a:prstGeom>
        </p:spPr>
      </p:pic>
      <p:sp>
        <p:nvSpPr>
          <p:cNvPr id="58" name="textbox 58"/>
          <p:cNvSpPr/>
          <p:nvPr/>
        </p:nvSpPr>
        <p:spPr>
          <a:xfrm>
            <a:off x="396531" y="171691"/>
            <a:ext cx="8738869" cy="1067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587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(3</a:t>
            </a:r>
            <a:r>
              <a:rPr sz="3600" u="sng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3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rect 60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" name="textbox 62"/>
          <p:cNvSpPr/>
          <p:nvPr/>
        </p:nvSpPr>
        <p:spPr>
          <a:xfrm>
            <a:off x="9340369" y="7059505"/>
            <a:ext cx="9715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5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 6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" name="textbox 66"/>
          <p:cNvSpPr/>
          <p:nvPr/>
        </p:nvSpPr>
        <p:spPr>
          <a:xfrm>
            <a:off x="396531" y="171691"/>
            <a:ext cx="8753475" cy="30943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587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Importance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kern="0" spc="-30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</a:t>
            </a:r>
            <a:r>
              <a:rPr sz="3600" kern="0" spc="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8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Management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(4</a:t>
            </a:r>
            <a:r>
              <a:rPr sz="3600" u="sng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3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18795" indent="-340360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 demand for IT professionals with good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communication and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business skil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48690" indent="-293370" algn="l" rtl="0" eaLnBrk="0">
              <a:lnSpc>
                <a:spcPct val="92000"/>
              </a:lnSpc>
              <a:spcBef>
                <a:spcPts val="57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Organizations are looking for workers w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ith </a:t>
            </a:r>
            <a:r>
              <a:rPr sz="19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correct mix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900" i="1" kern="0" spc="10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technical, soft,</a:t>
            </a:r>
            <a:r>
              <a:rPr sz="19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business skills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8000"/>
              </a:lnSpc>
            </a:pPr>
            <a:endParaRPr sz="4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655320" algn="l" rtl="0" eaLnBrk="0">
              <a:lnSpc>
                <a:spcPct val="86000"/>
              </a:lnSpc>
              <a:spcBef>
                <a:spcPts val="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Most important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non-tec</a:t>
            </a:r>
            <a:r>
              <a:rPr sz="19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hnical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skills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9" y="3007740"/>
            <a:ext cx="135255" cy="211073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6" y="2245741"/>
            <a:ext cx="135255" cy="2110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1008344" y="3414283"/>
            <a:ext cx="7987713" cy="1805175"/>
            <a:chOff x="0" y="0"/>
            <a:chExt cx="7987713" cy="1805175"/>
          </a:xfrm>
        </p:grpSpPr>
        <p:sp>
          <p:nvSpPr>
            <p:cNvPr id="72" name="path 72"/>
            <p:cNvSpPr/>
            <p:nvPr/>
          </p:nvSpPr>
          <p:spPr>
            <a:xfrm>
              <a:off x="27861" y="0"/>
              <a:ext cx="7959852" cy="1805175"/>
            </a:xfrm>
            <a:custGeom>
              <a:avLst/>
              <a:gdLst/>
              <a:ahLst/>
              <a:cxnLst/>
              <a:rect l="0" t="0" r="0" b="0"/>
              <a:pathLst>
                <a:path w="12535" h="2842">
                  <a:moveTo>
                    <a:pt x="0" y="442"/>
                  </a:moveTo>
                  <a:lnTo>
                    <a:pt x="2588" y="442"/>
                  </a:lnTo>
                  <a:lnTo>
                    <a:pt x="2588" y="0"/>
                  </a:lnTo>
                  <a:lnTo>
                    <a:pt x="0" y="0"/>
                  </a:lnTo>
                  <a:lnTo>
                    <a:pt x="0" y="442"/>
                  </a:lnTo>
                  <a:close/>
                </a:path>
                <a:path w="12535" h="2842">
                  <a:moveTo>
                    <a:pt x="2588" y="442"/>
                  </a:moveTo>
                  <a:lnTo>
                    <a:pt x="2785" y="442"/>
                  </a:lnTo>
                  <a:lnTo>
                    <a:pt x="2785" y="0"/>
                  </a:lnTo>
                  <a:lnTo>
                    <a:pt x="2588" y="0"/>
                  </a:lnTo>
                  <a:lnTo>
                    <a:pt x="2588" y="442"/>
                  </a:lnTo>
                  <a:close/>
                </a:path>
                <a:path w="12535" h="2842">
                  <a:moveTo>
                    <a:pt x="2785" y="442"/>
                  </a:moveTo>
                  <a:lnTo>
                    <a:pt x="4363" y="442"/>
                  </a:lnTo>
                  <a:lnTo>
                    <a:pt x="4363" y="0"/>
                  </a:lnTo>
                  <a:lnTo>
                    <a:pt x="2785" y="0"/>
                  </a:lnTo>
                  <a:lnTo>
                    <a:pt x="2785" y="442"/>
                  </a:lnTo>
                  <a:close/>
                </a:path>
                <a:path w="12535" h="2842">
                  <a:moveTo>
                    <a:pt x="4363" y="442"/>
                  </a:moveTo>
                  <a:lnTo>
                    <a:pt x="4562" y="442"/>
                  </a:lnTo>
                  <a:lnTo>
                    <a:pt x="4562" y="0"/>
                  </a:lnTo>
                  <a:lnTo>
                    <a:pt x="4363" y="0"/>
                  </a:lnTo>
                  <a:lnTo>
                    <a:pt x="4363" y="442"/>
                  </a:lnTo>
                  <a:close/>
                </a:path>
                <a:path w="12535" h="2842">
                  <a:moveTo>
                    <a:pt x="4562" y="442"/>
                  </a:moveTo>
                  <a:lnTo>
                    <a:pt x="5938" y="442"/>
                  </a:lnTo>
                  <a:lnTo>
                    <a:pt x="5938" y="0"/>
                  </a:lnTo>
                  <a:lnTo>
                    <a:pt x="4562" y="0"/>
                  </a:lnTo>
                  <a:lnTo>
                    <a:pt x="4562" y="442"/>
                  </a:lnTo>
                  <a:close/>
                </a:path>
                <a:path w="12535" h="2842">
                  <a:moveTo>
                    <a:pt x="5938" y="442"/>
                  </a:moveTo>
                  <a:lnTo>
                    <a:pt x="6135" y="442"/>
                  </a:lnTo>
                  <a:lnTo>
                    <a:pt x="6135" y="0"/>
                  </a:lnTo>
                  <a:lnTo>
                    <a:pt x="5938" y="0"/>
                  </a:lnTo>
                  <a:lnTo>
                    <a:pt x="5938" y="442"/>
                  </a:lnTo>
                  <a:close/>
                </a:path>
                <a:path w="12535" h="2842">
                  <a:moveTo>
                    <a:pt x="6135" y="442"/>
                  </a:moveTo>
                  <a:lnTo>
                    <a:pt x="12535" y="442"/>
                  </a:lnTo>
                  <a:lnTo>
                    <a:pt x="12535" y="0"/>
                  </a:lnTo>
                  <a:lnTo>
                    <a:pt x="6135" y="0"/>
                  </a:lnTo>
                  <a:lnTo>
                    <a:pt x="6135" y="442"/>
                  </a:lnTo>
                  <a:close/>
                </a:path>
                <a:path w="12535" h="2842">
                  <a:moveTo>
                    <a:pt x="0" y="922"/>
                  </a:moveTo>
                  <a:lnTo>
                    <a:pt x="2346" y="922"/>
                  </a:lnTo>
                  <a:lnTo>
                    <a:pt x="2346" y="480"/>
                  </a:lnTo>
                  <a:lnTo>
                    <a:pt x="0" y="480"/>
                  </a:lnTo>
                  <a:lnTo>
                    <a:pt x="0" y="922"/>
                  </a:lnTo>
                  <a:close/>
                </a:path>
                <a:path w="12535" h="2842">
                  <a:moveTo>
                    <a:pt x="2346" y="922"/>
                  </a:moveTo>
                  <a:lnTo>
                    <a:pt x="2542" y="922"/>
                  </a:lnTo>
                  <a:lnTo>
                    <a:pt x="2542" y="480"/>
                  </a:lnTo>
                  <a:lnTo>
                    <a:pt x="2346" y="480"/>
                  </a:lnTo>
                  <a:lnTo>
                    <a:pt x="2346" y="922"/>
                  </a:lnTo>
                  <a:close/>
                </a:path>
                <a:path w="12535" h="2842">
                  <a:moveTo>
                    <a:pt x="2542" y="922"/>
                  </a:moveTo>
                  <a:lnTo>
                    <a:pt x="5374" y="922"/>
                  </a:lnTo>
                  <a:lnTo>
                    <a:pt x="5374" y="480"/>
                  </a:lnTo>
                  <a:lnTo>
                    <a:pt x="2542" y="480"/>
                  </a:lnTo>
                  <a:lnTo>
                    <a:pt x="2542" y="922"/>
                  </a:lnTo>
                  <a:close/>
                </a:path>
                <a:path w="12535" h="2842">
                  <a:moveTo>
                    <a:pt x="5374" y="922"/>
                  </a:moveTo>
                  <a:lnTo>
                    <a:pt x="5575" y="922"/>
                  </a:lnTo>
                  <a:lnTo>
                    <a:pt x="5575" y="480"/>
                  </a:lnTo>
                  <a:lnTo>
                    <a:pt x="5374" y="480"/>
                  </a:lnTo>
                  <a:lnTo>
                    <a:pt x="5374" y="922"/>
                  </a:lnTo>
                  <a:close/>
                </a:path>
                <a:path w="12535" h="2842">
                  <a:moveTo>
                    <a:pt x="5575" y="922"/>
                  </a:moveTo>
                  <a:lnTo>
                    <a:pt x="11272" y="922"/>
                  </a:lnTo>
                  <a:lnTo>
                    <a:pt x="11272" y="480"/>
                  </a:lnTo>
                  <a:lnTo>
                    <a:pt x="5575" y="480"/>
                  </a:lnTo>
                  <a:lnTo>
                    <a:pt x="5575" y="922"/>
                  </a:lnTo>
                  <a:close/>
                </a:path>
                <a:path w="12535" h="2842">
                  <a:moveTo>
                    <a:pt x="0" y="1402"/>
                  </a:moveTo>
                  <a:lnTo>
                    <a:pt x="1821" y="1402"/>
                  </a:lnTo>
                  <a:lnTo>
                    <a:pt x="1821" y="960"/>
                  </a:lnTo>
                  <a:lnTo>
                    <a:pt x="0" y="960"/>
                  </a:lnTo>
                  <a:lnTo>
                    <a:pt x="0" y="1402"/>
                  </a:lnTo>
                  <a:close/>
                </a:path>
                <a:path w="12535" h="2842">
                  <a:moveTo>
                    <a:pt x="1821" y="1402"/>
                  </a:moveTo>
                  <a:lnTo>
                    <a:pt x="2017" y="1402"/>
                  </a:lnTo>
                  <a:lnTo>
                    <a:pt x="2017" y="960"/>
                  </a:lnTo>
                  <a:lnTo>
                    <a:pt x="1821" y="960"/>
                  </a:lnTo>
                  <a:lnTo>
                    <a:pt x="1821" y="1402"/>
                  </a:lnTo>
                  <a:close/>
                </a:path>
                <a:path w="12535" h="2842">
                  <a:moveTo>
                    <a:pt x="2017" y="1402"/>
                  </a:moveTo>
                  <a:lnTo>
                    <a:pt x="3993" y="1402"/>
                  </a:lnTo>
                  <a:lnTo>
                    <a:pt x="3993" y="960"/>
                  </a:lnTo>
                  <a:lnTo>
                    <a:pt x="2017" y="960"/>
                  </a:lnTo>
                  <a:lnTo>
                    <a:pt x="2017" y="1402"/>
                  </a:lnTo>
                  <a:close/>
                </a:path>
                <a:path w="12535" h="2842">
                  <a:moveTo>
                    <a:pt x="3993" y="1402"/>
                  </a:moveTo>
                  <a:lnTo>
                    <a:pt x="4190" y="1402"/>
                  </a:lnTo>
                  <a:lnTo>
                    <a:pt x="4190" y="960"/>
                  </a:lnTo>
                  <a:lnTo>
                    <a:pt x="3993" y="960"/>
                  </a:lnTo>
                  <a:lnTo>
                    <a:pt x="3993" y="1402"/>
                  </a:lnTo>
                  <a:close/>
                </a:path>
                <a:path w="12535" h="2842">
                  <a:moveTo>
                    <a:pt x="4190" y="1402"/>
                  </a:moveTo>
                  <a:lnTo>
                    <a:pt x="7778" y="1402"/>
                  </a:lnTo>
                  <a:lnTo>
                    <a:pt x="7778" y="960"/>
                  </a:lnTo>
                  <a:lnTo>
                    <a:pt x="4190" y="960"/>
                  </a:lnTo>
                  <a:lnTo>
                    <a:pt x="4190" y="1402"/>
                  </a:lnTo>
                  <a:close/>
                </a:path>
                <a:path w="12535" h="2842">
                  <a:moveTo>
                    <a:pt x="7778" y="1402"/>
                  </a:moveTo>
                  <a:lnTo>
                    <a:pt x="7975" y="1402"/>
                  </a:lnTo>
                  <a:lnTo>
                    <a:pt x="7975" y="960"/>
                  </a:lnTo>
                  <a:lnTo>
                    <a:pt x="7778" y="960"/>
                  </a:lnTo>
                  <a:lnTo>
                    <a:pt x="7778" y="1402"/>
                  </a:lnTo>
                  <a:close/>
                </a:path>
                <a:path w="12535" h="2842">
                  <a:moveTo>
                    <a:pt x="7975" y="1402"/>
                  </a:moveTo>
                  <a:lnTo>
                    <a:pt x="12285" y="1402"/>
                  </a:lnTo>
                  <a:lnTo>
                    <a:pt x="12285" y="960"/>
                  </a:lnTo>
                  <a:lnTo>
                    <a:pt x="7975" y="960"/>
                  </a:lnTo>
                  <a:lnTo>
                    <a:pt x="7975" y="1402"/>
                  </a:lnTo>
                  <a:close/>
                </a:path>
                <a:path w="12535" h="2842">
                  <a:moveTo>
                    <a:pt x="0" y="1882"/>
                  </a:moveTo>
                  <a:lnTo>
                    <a:pt x="2198" y="1882"/>
                  </a:lnTo>
                  <a:lnTo>
                    <a:pt x="2198" y="1440"/>
                  </a:lnTo>
                  <a:lnTo>
                    <a:pt x="0" y="1440"/>
                  </a:lnTo>
                  <a:lnTo>
                    <a:pt x="0" y="1882"/>
                  </a:lnTo>
                  <a:close/>
                </a:path>
                <a:path w="12535" h="2842">
                  <a:moveTo>
                    <a:pt x="2198" y="1882"/>
                  </a:moveTo>
                  <a:lnTo>
                    <a:pt x="2395" y="1882"/>
                  </a:lnTo>
                  <a:lnTo>
                    <a:pt x="2395" y="1440"/>
                  </a:lnTo>
                  <a:lnTo>
                    <a:pt x="2198" y="1440"/>
                  </a:lnTo>
                  <a:lnTo>
                    <a:pt x="2198" y="1882"/>
                  </a:lnTo>
                  <a:close/>
                </a:path>
                <a:path w="12535" h="2842">
                  <a:moveTo>
                    <a:pt x="2395" y="1882"/>
                  </a:moveTo>
                  <a:lnTo>
                    <a:pt x="6958" y="1882"/>
                  </a:lnTo>
                  <a:lnTo>
                    <a:pt x="6958" y="1440"/>
                  </a:lnTo>
                  <a:lnTo>
                    <a:pt x="2395" y="1440"/>
                  </a:lnTo>
                  <a:lnTo>
                    <a:pt x="2395" y="1882"/>
                  </a:lnTo>
                  <a:close/>
                </a:path>
                <a:path w="12535" h="2842">
                  <a:moveTo>
                    <a:pt x="6958" y="1882"/>
                  </a:moveTo>
                  <a:lnTo>
                    <a:pt x="7155" y="1882"/>
                  </a:lnTo>
                  <a:lnTo>
                    <a:pt x="7155" y="1440"/>
                  </a:lnTo>
                  <a:lnTo>
                    <a:pt x="6958" y="1440"/>
                  </a:lnTo>
                  <a:lnTo>
                    <a:pt x="6958" y="1882"/>
                  </a:lnTo>
                  <a:close/>
                </a:path>
                <a:path w="12535" h="2842">
                  <a:moveTo>
                    <a:pt x="7155" y="1882"/>
                  </a:moveTo>
                  <a:lnTo>
                    <a:pt x="10226" y="1882"/>
                  </a:lnTo>
                  <a:lnTo>
                    <a:pt x="10226" y="1440"/>
                  </a:lnTo>
                  <a:lnTo>
                    <a:pt x="7155" y="1440"/>
                  </a:lnTo>
                  <a:lnTo>
                    <a:pt x="7155" y="1882"/>
                  </a:lnTo>
                  <a:close/>
                </a:path>
                <a:path w="12535" h="2842">
                  <a:moveTo>
                    <a:pt x="10226" y="1882"/>
                  </a:moveTo>
                  <a:lnTo>
                    <a:pt x="10422" y="1882"/>
                  </a:lnTo>
                  <a:lnTo>
                    <a:pt x="10422" y="1440"/>
                  </a:lnTo>
                  <a:lnTo>
                    <a:pt x="10226" y="1440"/>
                  </a:lnTo>
                  <a:lnTo>
                    <a:pt x="10226" y="1882"/>
                  </a:lnTo>
                  <a:close/>
                </a:path>
                <a:path w="12535" h="2842">
                  <a:moveTo>
                    <a:pt x="0" y="2362"/>
                  </a:moveTo>
                  <a:lnTo>
                    <a:pt x="4993" y="2362"/>
                  </a:lnTo>
                  <a:lnTo>
                    <a:pt x="4993" y="1920"/>
                  </a:lnTo>
                  <a:lnTo>
                    <a:pt x="0" y="1920"/>
                  </a:lnTo>
                  <a:lnTo>
                    <a:pt x="0" y="2362"/>
                  </a:lnTo>
                  <a:close/>
                </a:path>
                <a:path w="12535" h="2842">
                  <a:moveTo>
                    <a:pt x="4993" y="2362"/>
                  </a:moveTo>
                  <a:lnTo>
                    <a:pt x="5189" y="2362"/>
                  </a:lnTo>
                  <a:lnTo>
                    <a:pt x="5189" y="1920"/>
                  </a:lnTo>
                  <a:lnTo>
                    <a:pt x="4993" y="1920"/>
                  </a:lnTo>
                  <a:lnTo>
                    <a:pt x="4993" y="2362"/>
                  </a:lnTo>
                  <a:close/>
                </a:path>
                <a:path w="12535" h="2842">
                  <a:moveTo>
                    <a:pt x="5190" y="2362"/>
                  </a:moveTo>
                  <a:lnTo>
                    <a:pt x="5945" y="2362"/>
                  </a:lnTo>
                  <a:lnTo>
                    <a:pt x="5945" y="1920"/>
                  </a:lnTo>
                  <a:lnTo>
                    <a:pt x="5190" y="1920"/>
                  </a:lnTo>
                  <a:lnTo>
                    <a:pt x="5190" y="2362"/>
                  </a:lnTo>
                  <a:close/>
                </a:path>
                <a:path w="12535" h="2842">
                  <a:moveTo>
                    <a:pt x="5945" y="2362"/>
                  </a:moveTo>
                  <a:lnTo>
                    <a:pt x="6077" y="2362"/>
                  </a:lnTo>
                  <a:lnTo>
                    <a:pt x="6077" y="1920"/>
                  </a:lnTo>
                  <a:lnTo>
                    <a:pt x="5945" y="1920"/>
                  </a:lnTo>
                  <a:lnTo>
                    <a:pt x="5945" y="2362"/>
                  </a:lnTo>
                  <a:close/>
                </a:path>
                <a:path w="12535" h="2842">
                  <a:moveTo>
                    <a:pt x="6077" y="2362"/>
                  </a:moveTo>
                  <a:lnTo>
                    <a:pt x="9421" y="2362"/>
                  </a:lnTo>
                  <a:lnTo>
                    <a:pt x="9421" y="1920"/>
                  </a:lnTo>
                  <a:lnTo>
                    <a:pt x="6077" y="1920"/>
                  </a:lnTo>
                  <a:lnTo>
                    <a:pt x="6077" y="2362"/>
                  </a:lnTo>
                  <a:close/>
                </a:path>
                <a:path w="12535" h="2842">
                  <a:moveTo>
                    <a:pt x="9421" y="2362"/>
                  </a:moveTo>
                  <a:lnTo>
                    <a:pt x="10294" y="2362"/>
                  </a:lnTo>
                  <a:lnTo>
                    <a:pt x="10294" y="1920"/>
                  </a:lnTo>
                  <a:lnTo>
                    <a:pt x="9421" y="1920"/>
                  </a:lnTo>
                  <a:lnTo>
                    <a:pt x="9421" y="2362"/>
                  </a:lnTo>
                  <a:close/>
                </a:path>
                <a:path w="12535" h="2842">
                  <a:moveTo>
                    <a:pt x="10294" y="2362"/>
                  </a:moveTo>
                  <a:lnTo>
                    <a:pt x="11760" y="2362"/>
                  </a:lnTo>
                  <a:lnTo>
                    <a:pt x="11760" y="1920"/>
                  </a:lnTo>
                  <a:lnTo>
                    <a:pt x="10294" y="1920"/>
                  </a:lnTo>
                  <a:lnTo>
                    <a:pt x="10294" y="2362"/>
                  </a:lnTo>
                  <a:close/>
                </a:path>
                <a:path w="12535" h="2842">
                  <a:moveTo>
                    <a:pt x="0" y="2842"/>
                  </a:moveTo>
                  <a:lnTo>
                    <a:pt x="4699" y="2842"/>
                  </a:lnTo>
                  <a:lnTo>
                    <a:pt x="4699" y="2400"/>
                  </a:lnTo>
                  <a:lnTo>
                    <a:pt x="0" y="2400"/>
                  </a:lnTo>
                  <a:lnTo>
                    <a:pt x="0" y="2842"/>
                  </a:lnTo>
                  <a:close/>
                </a:path>
              </a:pathLst>
            </a:custGeom>
            <a:solidFill>
              <a:srgbClr val="CFFFC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" name="textbox 74"/>
            <p:cNvSpPr/>
            <p:nvPr/>
          </p:nvSpPr>
          <p:spPr>
            <a:xfrm>
              <a:off x="-12700" y="-12700"/>
              <a:ext cx="8013700" cy="183070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4000"/>
                </a:lnSpc>
              </a:pPr>
              <a:endParaRPr sz="1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45085" indent="-33020" algn="l" rtl="0" eaLnBrk="0">
                <a:lnSpc>
                  <a:spcPct val="99000"/>
                </a:lnSpc>
                <a:spcBef>
                  <a:spcPts val="0"/>
                </a:spcBef>
              </a:pP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problem solving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teamwork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listening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the ability to adapt to new technologies</a:t>
              </a:r>
              <a:r>
                <a:rPr sz="1900" i="1" kern="0" spc="1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and languages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time management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the ability to transfer k</a:t>
              </a:r>
              <a:r>
                <a:rPr sz="1900" i="1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nowledge to</a:t>
              </a:r>
              <a:endParaRPr sz="19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5720" indent="-635" algn="l" rtl="0" eaLnBrk="0">
                <a:lnSpc>
                  <a:spcPct val="99000"/>
                </a:lnSpc>
                <a:spcBef>
                  <a:spcPts val="285"/>
                </a:spcBef>
              </a:pP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application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multitasking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verbal communication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the abi</a:t>
              </a:r>
              <a:r>
                <a:rPr sz="1900" i="1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lity to visualize and</a:t>
              </a:r>
              <a:r>
                <a:rPr sz="19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conceptualize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“be the customer” mentali</a:t>
              </a:r>
              <a:r>
                <a:rPr sz="1900" i="1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ty</a:t>
              </a:r>
              <a:r>
                <a:rPr sz="19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3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interpersonal skills</a:t>
              </a:r>
              <a:r>
                <a:rPr sz="1900" kern="0" spc="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</a:t>
              </a:r>
              <a:endParaRPr sz="19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43815" indent="1905" algn="l" rtl="0" eaLnBrk="0">
                <a:lnSpc>
                  <a:spcPct val="99000"/>
                </a:lnSpc>
                <a:spcBef>
                  <a:spcPts val="285"/>
                </a:spcBef>
              </a:pP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understanding business culture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</a:t>
              </a:r>
              <a:r>
                <a:rPr sz="19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inter-team communication</a:t>
              </a:r>
              <a:r>
                <a:rPr sz="19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and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give an</a:t>
              </a:r>
              <a:r>
                <a:rPr sz="1900" i="1" kern="0" spc="3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d</a:t>
              </a:r>
              <a:r>
                <a:rPr sz="1900" i="1" kern="0" spc="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     </a:t>
              </a:r>
              <a:r>
                <a:rPr sz="1900" i="1" kern="0" spc="4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receive const</a:t>
              </a:r>
              <a:r>
                <a:rPr sz="1900" i="1" kern="0" spc="30" dirty="0">
                  <a:solidFill>
                    <a:srgbClr val="C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ructive criticism</a:t>
              </a:r>
              <a:endParaRPr sz="19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81278" y="5557266"/>
            <a:ext cx="7936229" cy="934973"/>
          </a:xfrm>
          <a:prstGeom prst="rect">
            <a:avLst/>
          </a:prstGeom>
        </p:spPr>
      </p:pic>
      <p:graphicFrame>
        <p:nvGraphicFramePr>
          <p:cNvPr id="78" name="table 78"/>
          <p:cNvGraphicFramePr>
            <a:graphicFrameLocks noGrp="1"/>
          </p:cNvGraphicFramePr>
          <p:nvPr/>
        </p:nvGraphicFramePr>
        <p:xfrm>
          <a:off x="1006028" y="5482019"/>
          <a:ext cx="7934325" cy="953135"/>
        </p:xfrm>
        <a:graphic>
          <a:graphicData uri="http://schemas.openxmlformats.org/drawingml/2006/table">
            <a:tbl>
              <a:tblPr/>
              <a:tblGrid>
                <a:gridCol w="7934325"/>
              </a:tblGrid>
              <a:tr h="9436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704020202020204"/>
                        <a:ea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0" name="textbox 80"/>
          <p:cNvSpPr/>
          <p:nvPr/>
        </p:nvSpPr>
        <p:spPr>
          <a:xfrm>
            <a:off x="1006028" y="5482019"/>
            <a:ext cx="7934325" cy="953769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0287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demonstrate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solid</a:t>
            </a:r>
            <a:r>
              <a:rPr sz="1800" i="1" kern="0" spc="-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soft and business skills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.”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rect 82"/>
          <p:cNvSpPr/>
          <p:nvPr/>
        </p:nvSpPr>
        <p:spPr>
          <a:xfrm>
            <a:off x="2429103" y="5557927"/>
            <a:ext cx="869444" cy="25298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" name="rect 84"/>
          <p:cNvSpPr/>
          <p:nvPr/>
        </p:nvSpPr>
        <p:spPr>
          <a:xfrm>
            <a:off x="3374745" y="5557927"/>
            <a:ext cx="1365504" cy="25298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" name="rect 86"/>
          <p:cNvSpPr/>
          <p:nvPr/>
        </p:nvSpPr>
        <p:spPr>
          <a:xfrm>
            <a:off x="3298545" y="5557927"/>
            <a:ext cx="76200" cy="25298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" name="textbox 88"/>
          <p:cNvSpPr/>
          <p:nvPr/>
        </p:nvSpPr>
        <p:spPr>
          <a:xfrm>
            <a:off x="1045811" y="5586221"/>
            <a:ext cx="7719694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7785" indent="5080" algn="l" rtl="0" eaLnBrk="0">
              <a:lnSpc>
                <a:spcPct val="90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“The need for these non-technical skill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is so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great that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some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companies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indicate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they will hire individuals </a:t>
            </a:r>
            <a:r>
              <a:rPr sz="18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minimum technical skills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 l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ong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 they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0" name="rect 90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" name="textbox 92"/>
          <p:cNvSpPr/>
          <p:nvPr/>
        </p:nvSpPr>
        <p:spPr>
          <a:xfrm>
            <a:off x="9339811" y="7059505"/>
            <a:ext cx="97789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6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9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" name="textbox 96"/>
          <p:cNvSpPr/>
          <p:nvPr/>
        </p:nvSpPr>
        <p:spPr>
          <a:xfrm>
            <a:off x="486081" y="1379722"/>
            <a:ext cx="8136255" cy="41833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62585" indent="-349885" algn="l" rtl="0" eaLnBrk="0">
              <a:lnSpc>
                <a:spcPct val="93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can spend as much as 90 percent 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t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ime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89585" algn="l" rtl="0" eaLnBrk="0">
              <a:lnSpc>
                <a:spcPct val="86000"/>
              </a:lnSpc>
              <a:spcBef>
                <a:spcPts val="575"/>
              </a:spcBef>
              <a:tabLst>
                <a:tab pos="624840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Just as it is difficult to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understand people and their motivations, it is also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130" algn="l" rtl="0" eaLnBrk="0">
              <a:lnSpc>
                <a:spcPct val="87000"/>
              </a:lnSpc>
              <a:spcBef>
                <a:spcPts val="440"/>
              </a:spcBef>
            </a:pP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difficult to communicate w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ith people effectively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7000"/>
              </a:lnSpc>
              <a:spcBef>
                <a:spcPts val="141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Five impo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rtant concepts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750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i. 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 on group and individual commu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nication needs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61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ii.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formal and informal methods for comm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unicating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61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iii.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Distribute important informatio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 in an effective and timely manner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80695" algn="l" rtl="0" eaLnBrk="0">
              <a:lnSpc>
                <a:spcPct val="87000"/>
              </a:lnSpc>
              <a:spcBef>
                <a:spcPts val="161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iv.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Set the stage</a:t>
            </a:r>
            <a:r>
              <a:rPr sz="1900" kern="0" spc="8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1900" kern="0" spc="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communicating bad news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475615" algn="l" rtl="0" eaLnBrk="0">
              <a:lnSpc>
                <a:spcPct val="80000"/>
              </a:lnSpc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v.     </a:t>
            </a:r>
            <a:r>
              <a:rPr sz="1900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Understand communication channels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6006" y="2245753"/>
            <a:ext cx="135255" cy="211073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396531" y="446468"/>
            <a:ext cx="579627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Keys to Good Commun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ications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400432" y="1138425"/>
            <a:ext cx="8721850" cy="193550"/>
            <a:chOff x="0" y="0"/>
            <a:chExt cx="8721850" cy="193550"/>
          </a:xfrm>
        </p:grpSpPr>
        <p:sp>
          <p:nvSpPr>
            <p:cNvPr id="102" name="path 102"/>
            <p:cNvSpPr/>
            <p:nvPr/>
          </p:nvSpPr>
          <p:spPr>
            <a:xfrm>
              <a:off x="6801229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4" name="path 104"/>
            <p:cNvSpPr/>
            <p:nvPr/>
          </p:nvSpPr>
          <p:spPr>
            <a:xfrm>
              <a:off x="0" y="71630"/>
              <a:ext cx="8721850" cy="19050"/>
            </a:xfrm>
            <a:custGeom>
              <a:avLst/>
              <a:gdLst/>
              <a:ahLst/>
              <a:cxnLst/>
              <a:rect l="0" t="0" r="0" b="0"/>
              <a:pathLst>
                <a:path w="13735" h="30">
                  <a:moveTo>
                    <a:pt x="0" y="15"/>
                  </a:moveTo>
                  <a:lnTo>
                    <a:pt x="13735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textbox 106"/>
          <p:cNvSpPr/>
          <p:nvPr/>
        </p:nvSpPr>
        <p:spPr>
          <a:xfrm>
            <a:off x="9341066" y="7059505"/>
            <a:ext cx="96519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7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 10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" name="rect 110"/>
          <p:cNvSpPr/>
          <p:nvPr/>
        </p:nvSpPr>
        <p:spPr>
          <a:xfrm>
            <a:off x="7370712" y="3905005"/>
            <a:ext cx="84579" cy="28118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" name="rect 112"/>
          <p:cNvSpPr/>
          <p:nvPr/>
        </p:nvSpPr>
        <p:spPr>
          <a:xfrm>
            <a:off x="4513973" y="3905005"/>
            <a:ext cx="1841753" cy="28118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" name="rect 114"/>
          <p:cNvSpPr/>
          <p:nvPr/>
        </p:nvSpPr>
        <p:spPr>
          <a:xfrm>
            <a:off x="6355727" y="3905005"/>
            <a:ext cx="1014983" cy="28118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" name="rect 116"/>
          <p:cNvSpPr/>
          <p:nvPr/>
        </p:nvSpPr>
        <p:spPr>
          <a:xfrm>
            <a:off x="1820303" y="2621803"/>
            <a:ext cx="6480810" cy="281175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" name="textbox 118"/>
          <p:cNvSpPr/>
          <p:nvPr/>
        </p:nvSpPr>
        <p:spPr>
          <a:xfrm>
            <a:off x="383272" y="172148"/>
            <a:ext cx="8806180" cy="6518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indent="12700" algn="l" rtl="0" eaLnBrk="0">
              <a:lnSpc>
                <a:spcPct val="88000"/>
              </a:lnSpc>
              <a:tabLst>
                <a:tab pos="8738235" algn="l"/>
              </a:tabLst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 on Group and In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dividual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3600" u="sng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(1</a:t>
            </a:r>
            <a:r>
              <a:rPr sz="3600" u="sng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53035" algn="l" rtl="0" eaLnBrk="0">
              <a:lnSpc>
                <a:spcPct val="88000"/>
              </a:lnSpc>
              <a:spcBef>
                <a:spcPts val="6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are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NOT</a:t>
            </a:r>
            <a:r>
              <a:rPr sz="2200" i="1" kern="0" spc="-1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interchangeable parts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27100" indent="-296545" algn="l" rtl="0" eaLnBrk="0">
              <a:lnSpc>
                <a:spcPct val="92000"/>
              </a:lnSpc>
              <a:spcBef>
                <a:spcPts val="1735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canno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assume that a task originally scheduled to take two months of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one person’s time can be done in one month by two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459230" algn="l" rtl="0" eaLnBrk="0">
              <a:lnSpc>
                <a:spcPct val="87000"/>
              </a:lnSpc>
              <a:spcBef>
                <a:spcPts val="570"/>
              </a:spcBef>
            </a:pPr>
            <a:r>
              <a:rPr sz="19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cannot take nine w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omen and</a:t>
            </a:r>
            <a:r>
              <a:rPr sz="1900" i="1" kern="0" spc="-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produce a baby in</a:t>
            </a:r>
            <a:r>
              <a:rPr sz="1900" i="1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one month!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02920" indent="-34988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understand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individual</a:t>
            </a:r>
            <a:r>
              <a:rPr sz="22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group</a:t>
            </a:r>
            <a:r>
              <a:rPr sz="2200" i="1" kern="0" spc="-26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preferences</a:t>
            </a:r>
            <a:r>
              <a:rPr sz="22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                   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27735" indent="-297180" algn="l" rtl="0" eaLnBrk="0">
              <a:lnSpc>
                <a:spcPct val="99000"/>
              </a:lnSpc>
              <a:spcBef>
                <a:spcPts val="1490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have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personality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traits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人格特质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),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example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extraversion or introversion, which often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affect their communication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18210" algn="l" rtl="0" eaLnBrk="0">
              <a:lnSpc>
                <a:spcPct val="86000"/>
              </a:lnSpc>
              <a:spcBef>
                <a:spcPts val="595"/>
              </a:spcBef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preferenc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es.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3395" indent="-340360" algn="l" rtl="0" eaLnBrk="0">
              <a:lnSpc>
                <a:spcPct val="93000"/>
              </a:lnSpc>
              <a:spcBef>
                <a:spcPts val="141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Every person is unique, so you cannot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simply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neralize based on a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personality profile or other trai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630555" algn="l" rtl="0" eaLnBrk="0">
              <a:lnSpc>
                <a:spcPct val="87000"/>
              </a:lnSpc>
              <a:spcBef>
                <a:spcPts val="575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22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Seek first to understand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as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Stephen Covey suggests in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</a:t>
            </a:r>
            <a:r>
              <a:rPr sz="1900" i="1" kern="0" spc="25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</a:t>
            </a:r>
            <a:r>
              <a:rPr sz="1900" i="1" kern="0" spc="-7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Habits of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19480" indent="-6985" algn="l" rtl="0" eaLnBrk="0">
              <a:lnSpc>
                <a:spcPct val="92000"/>
              </a:lnSpc>
              <a:spcBef>
                <a:spcPts val="425"/>
              </a:spcBef>
            </a:pP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Highly Effective People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put yourself</a:t>
            </a:r>
            <a:r>
              <a:rPr sz="1900" kern="0" spc="-7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someone else’s shoes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before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you can truly communicate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5842380"/>
            <a:ext cx="135255" cy="211074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3955669"/>
            <a:ext cx="135255" cy="211073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1910461"/>
            <a:ext cx="135255" cy="211073"/>
          </a:xfrm>
          <a:prstGeom prst="rect">
            <a:avLst/>
          </a:prstGeom>
        </p:spPr>
      </p:pic>
      <p:sp>
        <p:nvSpPr>
          <p:cNvPr id="126" name="rect 126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8" name="rect 128"/>
          <p:cNvSpPr/>
          <p:nvPr/>
        </p:nvSpPr>
        <p:spPr>
          <a:xfrm>
            <a:off x="4450727" y="3905005"/>
            <a:ext cx="63242" cy="28118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" name="textbox 130"/>
          <p:cNvSpPr/>
          <p:nvPr/>
        </p:nvSpPr>
        <p:spPr>
          <a:xfrm>
            <a:off x="9340229" y="7059505"/>
            <a:ext cx="97789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8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 13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" name="textbox 134"/>
          <p:cNvSpPr/>
          <p:nvPr/>
        </p:nvSpPr>
        <p:spPr>
          <a:xfrm>
            <a:off x="383272" y="172148"/>
            <a:ext cx="8806180" cy="5451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indent="12700" algn="l" rtl="0" eaLnBrk="0">
              <a:lnSpc>
                <a:spcPct val="88000"/>
              </a:lnSpc>
              <a:tabLst>
                <a:tab pos="8738235" algn="l"/>
              </a:tabLst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Focus on Group and In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dividual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Needs</a:t>
            </a:r>
            <a:r>
              <a:rPr sz="3600" u="sng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(2</a:t>
            </a:r>
            <a:r>
              <a:rPr sz="3600" u="sng" kern="0" spc="16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3600" u="sng" kern="0" spc="-29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u="sng" kern="0" spc="3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53035" algn="l" rtl="0" eaLnBrk="0">
              <a:lnSpc>
                <a:spcPct val="88000"/>
              </a:lnSpc>
              <a:spcBef>
                <a:spcPts val="6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managers should be aware of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their own communication styles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17575" indent="-287020" algn="l" rtl="0" eaLnBrk="0">
              <a:lnSpc>
                <a:spcPct val="92000"/>
              </a:lnSpc>
              <a:spcBef>
                <a:spcPts val="1735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Many IT professionals have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different person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ality traits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than the general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population, which can lead to miscommunication with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latter.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07365" indent="-354330" algn="l" rtl="0" eaLnBrk="0">
              <a:lnSpc>
                <a:spcPct val="93000"/>
              </a:lnSpc>
              <a:spcBef>
                <a:spcPts val="156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Moreover, the receiver of</a:t>
            </a:r>
            <a:r>
              <a:rPr sz="2200" kern="0" spc="-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rarely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interprets it exactly as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sender inte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nded (</a:t>
            </a:r>
            <a:r>
              <a:rPr sz="2200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agree?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27735" indent="-297180" algn="l" rtl="0" eaLnBrk="0">
              <a:lnSpc>
                <a:spcPct val="92000"/>
              </a:lnSpc>
              <a:spcBef>
                <a:spcPts val="575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Important to provide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several methods of communication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 an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environment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that promotes open 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ialogue.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920115" indent="-289560" algn="l" rtl="0" eaLnBrk="0">
              <a:lnSpc>
                <a:spcPct val="92000"/>
              </a:lnSpc>
              <a:spcBef>
                <a:spcPts val="580"/>
              </a:spcBef>
              <a:tabLst>
                <a:tab pos="7651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9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patient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1900" kern="0" spc="-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flexible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when communicating information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and focus on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900" kern="0" spc="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making sure their messages are und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erstood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02920" indent="-349885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Geographic location and cultural background also a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ffect the complexity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200" kern="0" spc="-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commun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4107" y="4257420"/>
            <a:ext cx="135255" cy="211073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107" y="3495433"/>
            <a:ext cx="135255" cy="211073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106" y="1910473"/>
            <a:ext cx="135255" cy="211073"/>
          </a:xfrm>
          <a:prstGeom prst="rect">
            <a:avLst/>
          </a:prstGeom>
        </p:spPr>
      </p:pic>
      <p:sp>
        <p:nvSpPr>
          <p:cNvPr id="142" name="rect 142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" name="textbox 144"/>
          <p:cNvSpPr/>
          <p:nvPr/>
        </p:nvSpPr>
        <p:spPr>
          <a:xfrm>
            <a:off x="9340369" y="7059505"/>
            <a:ext cx="9715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9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 14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" name="textbox 148"/>
          <p:cNvSpPr/>
          <p:nvPr/>
        </p:nvSpPr>
        <p:spPr>
          <a:xfrm>
            <a:off x="396074" y="172148"/>
            <a:ext cx="8739505" cy="5956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Formal and In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formal Methods</a:t>
            </a:r>
            <a:r>
              <a:rPr sz="3600" kern="0" spc="14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for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1590" algn="l" rtl="0" eaLnBrk="0">
              <a:lnSpc>
                <a:spcPct val="88000"/>
              </a:lnSpc>
              <a:spcBef>
                <a:spcPts val="1025"/>
              </a:spcBef>
              <a:tabLst>
                <a:tab pos="8725535" algn="l"/>
              </a:tabLst>
            </a:pPr>
            <a:r>
              <a:rPr sz="3600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ng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21335" indent="-342900" algn="l" rtl="0" eaLnBrk="0">
              <a:lnSpc>
                <a:spcPct val="93000"/>
              </a:lnSpc>
              <a:spcBef>
                <a:spcPts val="6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NOT</a:t>
            </a:r>
            <a:r>
              <a:rPr sz="2200" i="1" kern="0" spc="-14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enough for project team members to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submit reports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 project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mangers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other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stakeholders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55955" algn="l" rtl="0" eaLnBrk="0">
              <a:lnSpc>
                <a:spcPct val="87000"/>
              </a:lnSpc>
              <a:spcBef>
                <a:spcPts val="150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might work, but many people prefer informal communic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ations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28320" indent="-349885" algn="l" rtl="0" eaLnBrk="0">
              <a:lnSpc>
                <a:spcPct val="93000"/>
              </a:lnSpc>
              <a:spcBef>
                <a:spcPts val="13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Project mangers must be good at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nurturing relation</a:t>
            </a:r>
            <a:r>
              <a:rPr sz="22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ships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through good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communications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18160" indent="-339725" algn="l" rtl="0" eaLnBrk="0">
              <a:lnSpc>
                <a:spcPct val="93000"/>
              </a:lnSpc>
              <a:spcBef>
                <a:spcPts val="15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Oral communication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helps build </a:t>
            </a:r>
            <a:r>
              <a:rPr sz="22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stronger rela</a:t>
            </a:r>
            <a:r>
              <a:rPr sz="22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tionships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among project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personnel and project stakeholders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55955" algn="l" rtl="0" eaLnBrk="0">
              <a:lnSpc>
                <a:spcPct val="88000"/>
              </a:lnSpc>
              <a:spcBef>
                <a:spcPts val="1475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People prefer to interact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with each other to get a </a:t>
            </a:r>
            <a:r>
              <a:rPr sz="19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true </a:t>
            </a:r>
            <a:r>
              <a:rPr sz="1900" kern="0" spc="3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feeling</a:t>
            </a:r>
            <a:r>
              <a:rPr sz="1900" kern="0" spc="8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project.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4405" indent="-298450" algn="l" rtl="0" eaLnBrk="0">
              <a:lnSpc>
                <a:spcPct val="92000"/>
              </a:lnSpc>
              <a:spcBef>
                <a:spcPts val="1330"/>
              </a:spcBef>
              <a:tabLst>
                <a:tab pos="790575" algn="l"/>
              </a:tabLst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9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19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f2f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interactions, information is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communicated through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body language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9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tone of voi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and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9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 spoken tone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528955" indent="-350520" algn="l" rtl="0" eaLnBrk="0">
              <a:lnSpc>
                <a:spcPct val="93000"/>
              </a:lnSpc>
              <a:spcBef>
                <a:spcPts val="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Communicating includes different dimensions such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as writing, speaking,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and listening, and project personnel need to </a:t>
            </a:r>
            <a:r>
              <a:rPr sz="2200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use them all </a:t>
            </a:r>
            <a:r>
              <a:rPr sz="22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ef</a:t>
            </a:r>
            <a:r>
              <a:rPr sz="22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fectively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207" y="4763211"/>
            <a:ext cx="135255" cy="211073"/>
          </a:xfrm>
          <a:prstGeom prst="rect">
            <a:avLst/>
          </a:prstGeom>
        </p:spPr>
      </p:pic>
      <p:pic>
        <p:nvPicPr>
          <p:cNvPr id="152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207" y="4344111"/>
            <a:ext cx="135255" cy="211073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208" y="2279091"/>
            <a:ext cx="135255" cy="211073"/>
          </a:xfrm>
          <a:prstGeom prst="rect">
            <a:avLst/>
          </a:prstGeom>
        </p:spPr>
      </p:pic>
      <p:sp>
        <p:nvSpPr>
          <p:cNvPr id="156" name="rect 156"/>
          <p:cNvSpPr/>
          <p:nvPr/>
        </p:nvSpPr>
        <p:spPr>
          <a:xfrm>
            <a:off x="7201661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" name="textbox 158"/>
          <p:cNvSpPr/>
          <p:nvPr/>
        </p:nvSpPr>
        <p:spPr>
          <a:xfrm>
            <a:off x="9271988" y="7059505"/>
            <a:ext cx="165735" cy="156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10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23755</Words>
  <Application>WPS 表格</Application>
  <PresentationFormat/>
  <Paragraphs>570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宋体</vt:lpstr>
      <vt:lpstr>Wingdings</vt:lpstr>
      <vt:lpstr>Arial</vt:lpstr>
      <vt:lpstr>Wingdings</vt:lpstr>
      <vt:lpstr>Times New Roman</vt:lpstr>
      <vt:lpstr>宋体</vt:lpstr>
      <vt:lpstr>汉仪书宋二KW</vt:lpstr>
      <vt:lpstr>微软雅黑</vt:lpstr>
      <vt:lpstr>汉仪旗黑</vt:lpstr>
      <vt:lpstr>宋体</vt:lpstr>
      <vt:lpstr>Arial Unicode MS</vt:lpstr>
      <vt:lpstr>Calibri</vt:lpstr>
      <vt:lpstr>Helvetica Neue</vt:lpstr>
      <vt:lpstr>Calibri</vt:lpstr>
      <vt:lpstr>Times New Roman</vt:lpstr>
      <vt:lpstr>Wingdings</vt:lpstr>
      <vt:lpstr>Times New Roman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 Project Communications Management</dc:title>
  <dc:creator>Prof. Gong Xiting</dc:creator>
  <cp:lastModifiedBy>小戴</cp:lastModifiedBy>
  <cp:revision>2</cp:revision>
  <dcterms:created xsi:type="dcterms:W3CDTF">2025-10-23T06:28:11Z</dcterms:created>
  <dcterms:modified xsi:type="dcterms:W3CDTF">2025-10-23T06:28:11Z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2025-08-31T21:14:58Z</vt:filetime>
  </property>
  <property fmtid="{D5CDD505-2E9C-101B-9397-08002B2CF9AE}" pid="4" name="ICV">
    <vt:lpwstr>A428B641FF2A2448D197F968B857B543_42</vt:lpwstr>
  </property>
  <property fmtid="{D5CDD505-2E9C-101B-9397-08002B2CF9AE}" pid="5" name="KSOProductBuildVer">
    <vt:lpwstr>2052-7.2.2.8955</vt:lpwstr>
  </property>
</Properties>
</file>